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40"/>
  </p:notesMasterIdLst>
  <p:handoutMasterIdLst>
    <p:handoutMasterId r:id="rId141"/>
  </p:handoutMasterIdLst>
  <p:sldIdLst>
    <p:sldId id="301" r:id="rId3"/>
    <p:sldId id="305" r:id="rId4"/>
    <p:sldId id="307" r:id="rId5"/>
    <p:sldId id="308" r:id="rId6"/>
    <p:sldId id="309"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441"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0" r:id="rId48"/>
    <p:sldId id="351" r:id="rId49"/>
    <p:sldId id="352" r:id="rId50"/>
    <p:sldId id="353" r:id="rId51"/>
    <p:sldId id="354" r:id="rId52"/>
    <p:sldId id="355" r:id="rId53"/>
    <p:sldId id="356" r:id="rId54"/>
    <p:sldId id="357" r:id="rId55"/>
    <p:sldId id="358" r:id="rId56"/>
    <p:sldId id="359" r:id="rId57"/>
    <p:sldId id="360" r:id="rId58"/>
    <p:sldId id="361" r:id="rId59"/>
    <p:sldId id="362" r:id="rId60"/>
    <p:sldId id="363" r:id="rId61"/>
    <p:sldId id="364" r:id="rId62"/>
    <p:sldId id="365" r:id="rId63"/>
    <p:sldId id="366" r:id="rId64"/>
    <p:sldId id="367" r:id="rId65"/>
    <p:sldId id="368" r:id="rId66"/>
    <p:sldId id="369" r:id="rId67"/>
    <p:sldId id="370" r:id="rId68"/>
    <p:sldId id="371" r:id="rId69"/>
    <p:sldId id="372" r:id="rId70"/>
    <p:sldId id="373" r:id="rId71"/>
    <p:sldId id="374" r:id="rId72"/>
    <p:sldId id="375" r:id="rId73"/>
    <p:sldId id="376" r:id="rId74"/>
    <p:sldId id="377" r:id="rId75"/>
    <p:sldId id="378" r:id="rId76"/>
    <p:sldId id="379" r:id="rId77"/>
    <p:sldId id="380" r:id="rId78"/>
    <p:sldId id="381" r:id="rId79"/>
    <p:sldId id="382" r:id="rId80"/>
    <p:sldId id="383" r:id="rId81"/>
    <p:sldId id="384" r:id="rId82"/>
    <p:sldId id="385" r:id="rId83"/>
    <p:sldId id="386" r:id="rId84"/>
    <p:sldId id="387" r:id="rId85"/>
    <p:sldId id="388" r:id="rId86"/>
    <p:sldId id="389" r:id="rId87"/>
    <p:sldId id="390" r:id="rId88"/>
    <p:sldId id="391" r:id="rId89"/>
    <p:sldId id="392" r:id="rId90"/>
    <p:sldId id="393" r:id="rId91"/>
    <p:sldId id="394" r:id="rId92"/>
    <p:sldId id="395" r:id="rId93"/>
    <p:sldId id="396" r:id="rId94"/>
    <p:sldId id="397" r:id="rId95"/>
    <p:sldId id="398" r:id="rId96"/>
    <p:sldId id="399" r:id="rId97"/>
    <p:sldId id="400" r:id="rId98"/>
    <p:sldId id="401" r:id="rId99"/>
    <p:sldId id="402" r:id="rId100"/>
    <p:sldId id="403" r:id="rId101"/>
    <p:sldId id="404" r:id="rId102"/>
    <p:sldId id="405" r:id="rId103"/>
    <p:sldId id="406" r:id="rId104"/>
    <p:sldId id="407" r:id="rId105"/>
    <p:sldId id="408" r:id="rId106"/>
    <p:sldId id="409" r:id="rId107"/>
    <p:sldId id="410" r:id="rId108"/>
    <p:sldId id="411" r:id="rId109"/>
    <p:sldId id="412" r:id="rId110"/>
    <p:sldId id="413" r:id="rId111"/>
    <p:sldId id="414" r:id="rId112"/>
    <p:sldId id="415" r:id="rId113"/>
    <p:sldId id="416" r:id="rId114"/>
    <p:sldId id="417" r:id="rId115"/>
    <p:sldId id="418" r:id="rId116"/>
    <p:sldId id="419" r:id="rId117"/>
    <p:sldId id="420" r:id="rId118"/>
    <p:sldId id="421" r:id="rId119"/>
    <p:sldId id="422" r:id="rId120"/>
    <p:sldId id="423" r:id="rId121"/>
    <p:sldId id="424" r:id="rId122"/>
    <p:sldId id="425" r:id="rId123"/>
    <p:sldId id="426" r:id="rId124"/>
    <p:sldId id="427" r:id="rId125"/>
    <p:sldId id="428" r:id="rId126"/>
    <p:sldId id="429" r:id="rId127"/>
    <p:sldId id="430" r:id="rId128"/>
    <p:sldId id="431" r:id="rId129"/>
    <p:sldId id="432" r:id="rId130"/>
    <p:sldId id="433" r:id="rId131"/>
    <p:sldId id="434" r:id="rId132"/>
    <p:sldId id="435" r:id="rId133"/>
    <p:sldId id="436" r:id="rId134"/>
    <p:sldId id="437" r:id="rId135"/>
    <p:sldId id="438" r:id="rId136"/>
    <p:sldId id="439" r:id="rId137"/>
    <p:sldId id="440" r:id="rId138"/>
    <p:sldId id="306" r:id="rId13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364" autoAdjust="0"/>
  </p:normalViewPr>
  <p:slideViewPr>
    <p:cSldViewPr snapToGrid="0" snapToObjects="1">
      <p:cViewPr varScale="1">
        <p:scale>
          <a:sx n="65" d="100"/>
          <a:sy n="65" d="100"/>
        </p:scale>
        <p:origin x="139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notesMaster" Target="notesMasters/notesMaster1.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handoutMaster" Target="handoutMasters/handoutMaster1.xml"/><Relationship Id="rId14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commentAuthors" Target="commentAuthor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3/2/2018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501059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70" r:id="rId4"/>
    <p:sldLayoutId id="2147483668" r:id="rId5"/>
    <p:sldLayoutId id="2147483669" r:id="rId6"/>
    <p:sldLayoutId id="2147483651" r:id="rId7"/>
    <p:sldLayoutId id="2147483654" r:id="rId8"/>
    <p:sldLayoutId id="2147483655" r:id="rId9"/>
    <p:sldLayoutId id="2147483656" r:id="rId10"/>
    <p:sldLayoutId id="2147483667"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3.jp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1.xml"/><Relationship Id="rId1" Type="http://schemas.openxmlformats.org/officeDocument/2006/relationships/vmlDrawing" Target="../drawings/vmlDrawing2.vml"/><Relationship Id="rId4" Type="http://schemas.openxmlformats.org/officeDocument/2006/relationships/image" Target="../media/image5.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57199" y="215371"/>
            <a:ext cx="8363663" cy="622828"/>
          </a:xfrm>
        </p:spPr>
        <p:txBody>
          <a:bodyPr/>
          <a:lstStyle/>
          <a:p>
            <a:r>
              <a:rPr lang="en-US" dirty="0"/>
              <a:t>Visual </a:t>
            </a:r>
            <a:r>
              <a:rPr lang="en-US" sz="1000" dirty="0">
                <a:solidFill>
                  <a:schemeClr val="bg1"/>
                </a:solidFill>
              </a:rPr>
              <a:t>C sharp</a:t>
            </a:r>
            <a:r>
              <a:rPr lang="en-US" dirty="0" smtClean="0"/>
              <a:t> </a:t>
            </a:r>
            <a:r>
              <a:rPr lang="en-US" baseline="30000" dirty="0" smtClean="0"/>
              <a:t>®</a:t>
            </a:r>
            <a:r>
              <a:rPr lang="en-US" dirty="0" smtClean="0"/>
              <a:t> </a:t>
            </a:r>
            <a:r>
              <a:rPr lang="en-US" dirty="0"/>
              <a:t>How </a:t>
            </a:r>
            <a:r>
              <a:rPr lang="en-US" dirty="0" smtClean="0"/>
              <a:t>to Program</a:t>
            </a:r>
            <a:endParaRPr lang="en-US" dirty="0">
              <a:solidFill>
                <a:schemeClr val="tx2"/>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3642747559"/>
              </p:ext>
            </p:extLst>
          </p:nvPr>
        </p:nvGraphicFramePr>
        <p:xfrm>
          <a:off x="1726951" y="333828"/>
          <a:ext cx="657225" cy="509588"/>
        </p:xfrm>
        <a:graphic>
          <a:graphicData uri="http://schemas.openxmlformats.org/presentationml/2006/ole">
            <mc:AlternateContent xmlns:mc="http://schemas.openxmlformats.org/markup-compatibility/2006">
              <mc:Choice xmlns:v="urn:schemas-microsoft-com:vml" Requires="v">
                <p:oleObj spid="_x0000_s2088" name="Equation" r:id="rId4" imgW="228600" imgH="177480" progId="Equation.DSMT4">
                  <p:embed/>
                </p:oleObj>
              </mc:Choice>
              <mc:Fallback>
                <p:oleObj name="Equation" r:id="rId4" imgW="228600" imgH="177480" progId="Equation.DSMT4">
                  <p:embed/>
                  <p:pic>
                    <p:nvPicPr>
                      <p:cNvPr id="7" name="Object 6"/>
                      <p:cNvPicPr/>
                      <p:nvPr/>
                    </p:nvPicPr>
                    <p:blipFill>
                      <a:blip r:embed="rId5"/>
                      <a:stretch>
                        <a:fillRect/>
                      </a:stretch>
                    </p:blipFill>
                    <p:spPr>
                      <a:xfrm>
                        <a:off x="1726951" y="333828"/>
                        <a:ext cx="657225" cy="509588"/>
                      </a:xfrm>
                      <a:prstGeom prst="rect">
                        <a:avLst/>
                      </a:prstGeom>
                    </p:spPr>
                  </p:pic>
                </p:oleObj>
              </mc:Fallback>
            </mc:AlternateContent>
          </a:graphicData>
        </a:graphic>
      </p:graphicFrame>
      <p:sp>
        <p:nvSpPr>
          <p:cNvPr id="3" name="Text Placeholder 2"/>
          <p:cNvSpPr>
            <a:spLocks noGrp="1"/>
          </p:cNvSpPr>
          <p:nvPr>
            <p:ph type="body" idx="1"/>
          </p:nvPr>
        </p:nvSpPr>
        <p:spPr>
          <a:xfrm>
            <a:off x="457200" y="919554"/>
            <a:ext cx="8229600" cy="478970"/>
          </a:xfrm>
        </p:spPr>
        <p:txBody>
          <a:bodyPr/>
          <a:lstStyle/>
          <a:p>
            <a:r>
              <a:rPr lang="en-US" dirty="0" smtClean="0">
                <a:latin typeface="+mn-lt"/>
              </a:rPr>
              <a:t>Sixth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n-lt"/>
              </a:rPr>
              <a:t>Chapter </a:t>
            </a:r>
            <a:r>
              <a:rPr lang="en-US" b="1" dirty="0" smtClean="0">
                <a:latin typeface="+mn-lt"/>
              </a:rPr>
              <a:t>14</a:t>
            </a:r>
            <a:endParaRPr lang="en-US" b="1" dirty="0">
              <a:latin typeface="+mn-lt"/>
            </a:endParaRPr>
          </a:p>
        </p:txBody>
      </p:sp>
      <p:sp>
        <p:nvSpPr>
          <p:cNvPr id="5" name="Text Placeholder 4"/>
          <p:cNvSpPr>
            <a:spLocks noGrp="1"/>
          </p:cNvSpPr>
          <p:nvPr>
            <p:ph type="body" idx="3"/>
          </p:nvPr>
        </p:nvSpPr>
        <p:spPr>
          <a:xfrm>
            <a:off x="5422232" y="3114461"/>
            <a:ext cx="3264568" cy="1428510"/>
          </a:xfrm>
        </p:spPr>
        <p:txBody>
          <a:bodyPr/>
          <a:lstStyle/>
          <a:p>
            <a:pPr algn="ctr"/>
            <a:r>
              <a:rPr lang="en-US" dirty="0">
                <a:latin typeface="+mn-lt"/>
              </a:rPr>
              <a:t>Graphical User Interfaces with </a:t>
            </a:r>
            <a:r>
              <a:rPr lang="en-US" dirty="0" smtClean="0">
                <a:latin typeface="+mn-lt"/>
              </a:rPr>
              <a:t>Windows Forms</a:t>
            </a:r>
            <a:r>
              <a:rPr lang="en-US" dirty="0">
                <a:latin typeface="+mn-lt"/>
              </a:rPr>
              <a:t>: Part 1</a:t>
            </a:r>
            <a:endParaRPr lang="en-US" sz="2400" dirty="0">
              <a:latin typeface="+mn-lt"/>
            </a:endParaRPr>
          </a:p>
        </p:txBody>
      </p:sp>
      <p:pic>
        <p:nvPicPr>
          <p:cNvPr id="12" name="Picture 11" descr="Front cover: Visual C#® How to Program Sixth Edition by Deitel and Deitel."/>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269" y="1640584"/>
            <a:ext cx="3708000" cy="4523396"/>
          </a:xfrm>
          <a:prstGeom prst="rect">
            <a:avLst/>
          </a:prstGeom>
          <a:ln w="9525">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14.2 </a:t>
            </a:r>
            <a:r>
              <a:rPr lang="en-US" dirty="0"/>
              <a:t>Some Basic </a:t>
            </a:r>
            <a:r>
              <a:rPr lang="en-US" dirty="0" smtClean="0"/>
              <a:t>G</a:t>
            </a:r>
            <a:r>
              <a:rPr lang="en-US" sz="100" dirty="0" smtClean="0"/>
              <a:t> </a:t>
            </a:r>
            <a:r>
              <a:rPr lang="en-US" dirty="0" smtClean="0"/>
              <a:t>U</a:t>
            </a:r>
            <a:r>
              <a:rPr lang="en-US" sz="100" dirty="0" smtClean="0"/>
              <a:t> </a:t>
            </a:r>
            <a:r>
              <a:rPr lang="en-US" dirty="0" smtClean="0"/>
              <a:t>I Controls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274233454"/>
              </p:ext>
            </p:extLst>
          </p:nvPr>
        </p:nvGraphicFramePr>
        <p:xfrm>
          <a:off x="634180" y="1597637"/>
          <a:ext cx="7949381" cy="4444104"/>
        </p:xfrm>
        <a:graphic>
          <a:graphicData uri="http://schemas.openxmlformats.org/drawingml/2006/table">
            <a:tbl>
              <a:tblPr firstRow="1" bandRow="1">
                <a:tableStyleId>{5940675A-B579-460E-94D1-54222C63F5DA}</a:tableStyleId>
              </a:tblPr>
              <a:tblGrid>
                <a:gridCol w="1828801">
                  <a:extLst>
                    <a:ext uri="{9D8B030D-6E8A-4147-A177-3AD203B41FA5}">
                      <a16:colId xmlns:a16="http://schemas.microsoft.com/office/drawing/2014/main" val="3845096946"/>
                    </a:ext>
                  </a:extLst>
                </a:gridCol>
                <a:gridCol w="6120580">
                  <a:extLst>
                    <a:ext uri="{9D8B030D-6E8A-4147-A177-3AD203B41FA5}">
                      <a16:colId xmlns:a16="http://schemas.microsoft.com/office/drawing/2014/main" val="4038960775"/>
                    </a:ext>
                  </a:extLst>
                </a:gridCol>
              </a:tblGrid>
              <a:tr h="252361">
                <a:tc>
                  <a:txBody>
                    <a:bodyPr/>
                    <a:lstStyle/>
                    <a:p>
                      <a:pPr algn="l"/>
                      <a:r>
                        <a:rPr lang="en-US" sz="1600" b="1" i="0" u="none" strike="noStrike" cap="none" baseline="0" dirty="0" smtClean="0">
                          <a:solidFill>
                            <a:schemeClr val="tx1"/>
                          </a:solidFill>
                          <a:latin typeface="+mn-lt"/>
                          <a:ea typeface="+mn-ea"/>
                          <a:cs typeface="+mn-cs"/>
                          <a:sym typeface="Arial"/>
                        </a:rPr>
                        <a:t>Control</a:t>
                      </a:r>
                      <a:endParaRPr lang="en-US" sz="1600" b="1" dirty="0"/>
                    </a:p>
                  </a:txBody>
                  <a:tcPr anchor="ctr"/>
                </a:tc>
                <a:tc>
                  <a:txBody>
                    <a:bodyPr/>
                    <a:lstStyle/>
                    <a:p>
                      <a:pPr algn="l"/>
                      <a:r>
                        <a:rPr lang="en-US" sz="1600" b="1" i="0" u="none" strike="noStrike" cap="none" baseline="0" dirty="0" smtClean="0">
                          <a:solidFill>
                            <a:schemeClr val="tx1"/>
                          </a:solidFill>
                          <a:latin typeface="+mn-lt"/>
                          <a:ea typeface="+mn-ea"/>
                          <a:cs typeface="+mn-cs"/>
                          <a:sym typeface="Arial"/>
                        </a:rPr>
                        <a:t>Description</a:t>
                      </a:r>
                      <a:endParaRPr lang="en-US" sz="1600" b="1" i="0" dirty="0"/>
                    </a:p>
                  </a:txBody>
                  <a:tcPr anchor="ctr"/>
                </a:tc>
                <a:extLst>
                  <a:ext uri="{0D108BD9-81ED-4DB2-BD59-A6C34878D82A}">
                    <a16:rowId xmlns:a16="http://schemas.microsoft.com/office/drawing/2014/main" val="2659968261"/>
                  </a:ext>
                </a:extLst>
              </a:tr>
              <a:tr h="252361">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Label</a:t>
                      </a:r>
                      <a:endParaRPr lang="en-US" sz="1600" b="0" i="0" u="none" strike="noStrike" cap="none" dirty="0">
                        <a:solidFill>
                          <a:schemeClr val="dk1"/>
                        </a:solidFill>
                        <a:latin typeface="Consolas" panose="020B0609020204030204" pitchFamily="49" charset="0"/>
                        <a:ea typeface="Arial"/>
                        <a:cs typeface="Arial"/>
                        <a:sym typeface="Arial"/>
                      </a:endParaRPr>
                    </a:p>
                  </a:txBody>
                  <a:tcPr anchor="ctr"/>
                </a:tc>
                <a:tc>
                  <a:txBody>
                    <a:bodyPr/>
                    <a:lstStyle/>
                    <a:p>
                      <a:r>
                        <a:rPr lang="en-US" sz="1600" b="0" i="0" u="none" strike="noStrike" cap="none" baseline="0" dirty="0" smtClean="0">
                          <a:solidFill>
                            <a:schemeClr val="tx1"/>
                          </a:solidFill>
                          <a:latin typeface="+mn-lt"/>
                          <a:ea typeface="+mn-ea"/>
                          <a:cs typeface="+mn-cs"/>
                          <a:sym typeface="Arial"/>
                        </a:rPr>
                        <a:t>Displays </a:t>
                      </a:r>
                      <a:r>
                        <a:rPr lang="en-US" sz="1600" b="1" i="0" u="none" strike="noStrike" cap="none" baseline="0" dirty="0" smtClean="0">
                          <a:solidFill>
                            <a:schemeClr val="tx1"/>
                          </a:solidFill>
                          <a:latin typeface="+mn-lt"/>
                          <a:ea typeface="+mn-ea"/>
                          <a:cs typeface="+mn-cs"/>
                          <a:sym typeface="Arial"/>
                        </a:rPr>
                        <a:t>images</a:t>
                      </a:r>
                      <a:r>
                        <a:rPr lang="en-US" sz="1600" b="0" i="0" u="none" strike="noStrike" cap="none" baseline="0" dirty="0" smtClean="0">
                          <a:solidFill>
                            <a:schemeClr val="tx1"/>
                          </a:solidFill>
                          <a:latin typeface="+mn-lt"/>
                          <a:ea typeface="+mn-ea"/>
                          <a:cs typeface="+mn-cs"/>
                          <a:sym typeface="Arial"/>
                        </a:rPr>
                        <a:t> or </a:t>
                      </a:r>
                      <a:r>
                        <a:rPr lang="en-US" sz="1600" b="1" i="0" u="none" strike="noStrike" cap="none" baseline="0" dirty="0" smtClean="0">
                          <a:solidFill>
                            <a:schemeClr val="tx1"/>
                          </a:solidFill>
                          <a:latin typeface="+mn-lt"/>
                          <a:ea typeface="+mn-ea"/>
                          <a:cs typeface="+mn-cs"/>
                          <a:sym typeface="Arial"/>
                        </a:rPr>
                        <a:t>uneditable text.</a:t>
                      </a:r>
                      <a:endParaRPr lang="en-US" sz="1600" b="1" i="0" dirty="0"/>
                    </a:p>
                  </a:txBody>
                  <a:tcPr anchor="ctr"/>
                </a:tc>
                <a:extLst>
                  <a:ext uri="{0D108BD9-81ED-4DB2-BD59-A6C34878D82A}">
                    <a16:rowId xmlns:a16="http://schemas.microsoft.com/office/drawing/2014/main" val="4026080673"/>
                  </a:ext>
                </a:extLst>
              </a:tr>
              <a:tr h="438972">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TextBox</a:t>
                      </a:r>
                      <a:endParaRPr lang="en-US" sz="1600" b="0" i="0" u="none" strike="noStrike" cap="none" dirty="0">
                        <a:solidFill>
                          <a:schemeClr val="dk1"/>
                        </a:solidFill>
                        <a:latin typeface="Consolas" panose="020B0609020204030204" pitchFamily="49" charset="0"/>
                        <a:ea typeface="Arial"/>
                        <a:cs typeface="Arial"/>
                        <a:sym typeface="Arial"/>
                      </a:endParaRPr>
                    </a:p>
                  </a:txBody>
                  <a:tcPr anchor="ctr"/>
                </a:tc>
                <a:tc>
                  <a:txBody>
                    <a:bodyPr/>
                    <a:lstStyle/>
                    <a:p>
                      <a:r>
                        <a:rPr lang="en-US" sz="1600" b="0" i="0" u="none" strike="noStrike" cap="none" baseline="0" dirty="0" smtClean="0">
                          <a:solidFill>
                            <a:schemeClr val="tx1"/>
                          </a:solidFill>
                          <a:latin typeface="+mn-lt"/>
                          <a:ea typeface="+mn-ea"/>
                          <a:cs typeface="+mn-cs"/>
                          <a:sym typeface="Arial"/>
                        </a:rPr>
                        <a:t>Enables the user to </a:t>
                      </a:r>
                      <a:r>
                        <a:rPr lang="en-US" sz="1600" b="1" i="0" u="none" strike="noStrike" cap="none" baseline="0" dirty="0" smtClean="0">
                          <a:solidFill>
                            <a:schemeClr val="tx1"/>
                          </a:solidFill>
                          <a:latin typeface="+mn-lt"/>
                          <a:ea typeface="+mn-ea"/>
                          <a:cs typeface="+mn-cs"/>
                          <a:sym typeface="Arial"/>
                        </a:rPr>
                        <a:t>enter data via the keyboard.</a:t>
                      </a:r>
                      <a:r>
                        <a:rPr lang="en-US" sz="1600" b="0" i="0" u="none" strike="noStrike" cap="none" baseline="0" dirty="0" smtClean="0">
                          <a:solidFill>
                            <a:schemeClr val="tx1"/>
                          </a:solidFill>
                          <a:latin typeface="+mn-lt"/>
                          <a:ea typeface="+mn-ea"/>
                          <a:cs typeface="+mn-cs"/>
                          <a:sym typeface="Arial"/>
                        </a:rPr>
                        <a:t> It also can be used to </a:t>
                      </a:r>
                      <a:r>
                        <a:rPr lang="en-US" sz="1600" b="1" i="0" u="none" strike="noStrike" cap="none" baseline="0" dirty="0" smtClean="0">
                          <a:solidFill>
                            <a:schemeClr val="tx1"/>
                          </a:solidFill>
                          <a:latin typeface="+mn-lt"/>
                          <a:ea typeface="+mn-ea"/>
                          <a:cs typeface="+mn-cs"/>
                          <a:sym typeface="Arial"/>
                        </a:rPr>
                        <a:t>display editable or uneditable text.</a:t>
                      </a:r>
                      <a:endParaRPr lang="en-US" sz="1600" b="1" i="0" dirty="0"/>
                    </a:p>
                  </a:txBody>
                  <a:tcPr anchor="ctr"/>
                </a:tc>
                <a:extLst>
                  <a:ext uri="{0D108BD9-81ED-4DB2-BD59-A6C34878D82A}">
                    <a16:rowId xmlns:a16="http://schemas.microsoft.com/office/drawing/2014/main" val="2526910168"/>
                  </a:ext>
                </a:extLst>
              </a:tr>
              <a:tr h="252361">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Button</a:t>
                      </a:r>
                      <a:endParaRPr lang="en-US" sz="1600" b="0" i="0" u="none" strike="noStrike" cap="none" dirty="0">
                        <a:solidFill>
                          <a:schemeClr val="dk1"/>
                        </a:solidFill>
                        <a:latin typeface="Consolas" panose="020B0609020204030204" pitchFamily="49" charset="0"/>
                        <a:ea typeface="Arial"/>
                        <a:cs typeface="Arial"/>
                        <a:sym typeface="Arial"/>
                      </a:endParaRPr>
                    </a:p>
                  </a:txBody>
                  <a:tcPr anchor="ctr"/>
                </a:tc>
                <a:tc>
                  <a:txBody>
                    <a:bodyPr/>
                    <a:lstStyle/>
                    <a:p>
                      <a:r>
                        <a:rPr lang="en-US" sz="1600" b="0" i="0" u="none" strike="noStrike" cap="none" baseline="0" dirty="0" smtClean="0">
                          <a:solidFill>
                            <a:schemeClr val="tx1"/>
                          </a:solidFill>
                          <a:latin typeface="+mn-lt"/>
                          <a:ea typeface="+mn-ea"/>
                          <a:cs typeface="+mn-cs"/>
                          <a:sym typeface="Arial"/>
                        </a:rPr>
                        <a:t>Triggers an </a:t>
                      </a:r>
                      <a:r>
                        <a:rPr lang="en-US" sz="1600" b="1" i="0" u="none" strike="noStrike" cap="none" baseline="0" dirty="0" smtClean="0">
                          <a:solidFill>
                            <a:schemeClr val="tx1"/>
                          </a:solidFill>
                          <a:latin typeface="+mn-lt"/>
                          <a:ea typeface="+mn-ea"/>
                          <a:cs typeface="+mn-cs"/>
                          <a:sym typeface="Arial"/>
                        </a:rPr>
                        <a:t>event</a:t>
                      </a:r>
                      <a:r>
                        <a:rPr lang="en-US" sz="1600" b="0" i="0" u="none" strike="noStrike" cap="none" baseline="0" dirty="0" smtClean="0">
                          <a:solidFill>
                            <a:schemeClr val="tx1"/>
                          </a:solidFill>
                          <a:latin typeface="+mn-lt"/>
                          <a:ea typeface="+mn-ea"/>
                          <a:cs typeface="+mn-cs"/>
                          <a:sym typeface="Arial"/>
                        </a:rPr>
                        <a:t> when clicked with the mouse.</a:t>
                      </a:r>
                      <a:endParaRPr lang="en-US" sz="1600" i="0" dirty="0"/>
                    </a:p>
                  </a:txBody>
                  <a:tcPr anchor="ctr"/>
                </a:tc>
                <a:extLst>
                  <a:ext uri="{0D108BD9-81ED-4DB2-BD59-A6C34878D82A}">
                    <a16:rowId xmlns:a16="http://schemas.microsoft.com/office/drawing/2014/main" val="49243396"/>
                  </a:ext>
                </a:extLst>
              </a:tr>
              <a:tr h="438972">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CheckBox</a:t>
                      </a:r>
                      <a:endParaRPr lang="en-US" sz="1600" b="0" i="0" u="none" strike="noStrike" cap="none" dirty="0">
                        <a:solidFill>
                          <a:schemeClr val="dk1"/>
                        </a:solidFill>
                        <a:latin typeface="Consolas" panose="020B0609020204030204" pitchFamily="49" charset="0"/>
                        <a:ea typeface="Arial"/>
                        <a:cs typeface="Arial"/>
                        <a:sym typeface="Arial"/>
                      </a:endParaRPr>
                    </a:p>
                  </a:txBody>
                  <a:tcPr anchor="ctr"/>
                </a:tc>
                <a:tc>
                  <a:txBody>
                    <a:bodyPr/>
                    <a:lstStyle/>
                    <a:p>
                      <a:r>
                        <a:rPr lang="en-US" sz="1600" b="0" i="0" u="none" strike="noStrike" cap="none" baseline="0" dirty="0" smtClean="0">
                          <a:solidFill>
                            <a:schemeClr val="tx1"/>
                          </a:solidFill>
                          <a:latin typeface="+mn-lt"/>
                          <a:ea typeface="+mn-ea"/>
                          <a:cs typeface="+mn-cs"/>
                          <a:sym typeface="Arial"/>
                        </a:rPr>
                        <a:t>Specifies an option that can be </a:t>
                      </a:r>
                      <a:r>
                        <a:rPr lang="en-US" sz="1600" b="1" i="0" u="none" strike="noStrike" cap="none" baseline="0" dirty="0" smtClean="0">
                          <a:solidFill>
                            <a:schemeClr val="tx1"/>
                          </a:solidFill>
                          <a:latin typeface="+mn-lt"/>
                          <a:ea typeface="+mn-ea"/>
                          <a:cs typeface="+mn-cs"/>
                          <a:sym typeface="Arial"/>
                        </a:rPr>
                        <a:t>selected</a:t>
                      </a:r>
                      <a:r>
                        <a:rPr lang="en-US" sz="1600" b="0" i="0" u="none" strike="noStrike" cap="none" baseline="0" dirty="0" smtClean="0">
                          <a:solidFill>
                            <a:schemeClr val="tx1"/>
                          </a:solidFill>
                          <a:latin typeface="+mn-lt"/>
                          <a:ea typeface="+mn-ea"/>
                          <a:cs typeface="+mn-cs"/>
                          <a:sym typeface="Arial"/>
                        </a:rPr>
                        <a:t> (checked) or </a:t>
                      </a:r>
                      <a:r>
                        <a:rPr lang="en-US" sz="1600" b="1" i="0" u="none" strike="noStrike" cap="none" baseline="0" dirty="0" smtClean="0">
                          <a:solidFill>
                            <a:schemeClr val="tx1"/>
                          </a:solidFill>
                          <a:latin typeface="+mn-lt"/>
                          <a:ea typeface="+mn-ea"/>
                          <a:cs typeface="+mn-cs"/>
                          <a:sym typeface="Arial"/>
                        </a:rPr>
                        <a:t>unselected</a:t>
                      </a:r>
                      <a:r>
                        <a:rPr lang="en-US" sz="1600" b="0" i="0" u="none" strike="noStrike" cap="none" baseline="0" dirty="0" smtClean="0">
                          <a:solidFill>
                            <a:schemeClr val="tx1"/>
                          </a:solidFill>
                          <a:latin typeface="+mn-lt"/>
                          <a:ea typeface="+mn-ea"/>
                          <a:cs typeface="+mn-cs"/>
                          <a:sym typeface="Arial"/>
                        </a:rPr>
                        <a:t> (not checked).</a:t>
                      </a:r>
                      <a:endParaRPr lang="en-US" sz="1600" i="0" dirty="0"/>
                    </a:p>
                  </a:txBody>
                  <a:tcPr anchor="ctr"/>
                </a:tc>
                <a:extLst>
                  <a:ext uri="{0D108BD9-81ED-4DB2-BD59-A6C34878D82A}">
                    <a16:rowId xmlns:a16="http://schemas.microsoft.com/office/drawing/2014/main" val="3291355898"/>
                  </a:ext>
                </a:extLst>
              </a:tr>
              <a:tr h="627103">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ComboBox</a:t>
                      </a:r>
                      <a:endParaRPr lang="en-US" sz="1600" b="0" i="0" u="none" strike="noStrike" cap="none" dirty="0">
                        <a:solidFill>
                          <a:schemeClr val="dk1"/>
                        </a:solidFill>
                        <a:latin typeface="Consolas" panose="020B0609020204030204" pitchFamily="49" charset="0"/>
                        <a:ea typeface="Arial"/>
                        <a:cs typeface="Arial"/>
                        <a:sym typeface="Arial"/>
                      </a:endParaRPr>
                    </a:p>
                  </a:txBody>
                  <a:tcPr anchor="ctr"/>
                </a:tc>
                <a:tc>
                  <a:txBody>
                    <a:bodyPr/>
                    <a:lstStyle/>
                    <a:p>
                      <a:r>
                        <a:rPr lang="en-US" sz="1600" b="0" i="0" u="none" strike="noStrike" cap="none" baseline="0" dirty="0" smtClean="0">
                          <a:solidFill>
                            <a:schemeClr val="tx1"/>
                          </a:solidFill>
                          <a:latin typeface="+mn-lt"/>
                          <a:ea typeface="+mn-ea"/>
                          <a:cs typeface="+mn-cs"/>
                          <a:sym typeface="Arial"/>
                        </a:rPr>
                        <a:t>Provides a </a:t>
                      </a:r>
                      <a:r>
                        <a:rPr lang="en-US" sz="1600" b="1" i="0" u="none" strike="noStrike" cap="none" baseline="0" dirty="0" smtClean="0">
                          <a:solidFill>
                            <a:schemeClr val="tx1"/>
                          </a:solidFill>
                          <a:latin typeface="+mn-lt"/>
                          <a:ea typeface="+mn-ea"/>
                          <a:cs typeface="+mn-cs"/>
                          <a:sym typeface="Arial"/>
                        </a:rPr>
                        <a:t>drop-down</a:t>
                      </a:r>
                      <a:r>
                        <a:rPr lang="en-US" sz="1600" b="0" i="0" u="none" strike="noStrike" cap="none" baseline="0" dirty="0" smtClean="0">
                          <a:solidFill>
                            <a:schemeClr val="tx1"/>
                          </a:solidFill>
                          <a:latin typeface="+mn-lt"/>
                          <a:ea typeface="+mn-ea"/>
                          <a:cs typeface="+mn-cs"/>
                          <a:sym typeface="Arial"/>
                        </a:rPr>
                        <a:t> list of items from which the user can make a </a:t>
                      </a:r>
                      <a:r>
                        <a:rPr lang="en-US" sz="1600" b="1" i="0" u="none" strike="noStrike" cap="none" baseline="0" dirty="0" smtClean="0">
                          <a:solidFill>
                            <a:schemeClr val="tx1"/>
                          </a:solidFill>
                          <a:latin typeface="+mn-lt"/>
                          <a:ea typeface="+mn-ea"/>
                          <a:cs typeface="+mn-cs"/>
                          <a:sym typeface="Arial"/>
                        </a:rPr>
                        <a:t>selection</a:t>
                      </a:r>
                      <a:r>
                        <a:rPr lang="en-US" sz="1600" b="0" i="0" u="none" strike="noStrike" cap="none" baseline="0" dirty="0" smtClean="0">
                          <a:solidFill>
                            <a:schemeClr val="tx1"/>
                          </a:solidFill>
                          <a:latin typeface="+mn-lt"/>
                          <a:ea typeface="+mn-ea"/>
                          <a:cs typeface="+mn-cs"/>
                          <a:sym typeface="Arial"/>
                        </a:rPr>
                        <a:t> either by clicking an item in the list or by typing in a box.</a:t>
                      </a:r>
                      <a:endParaRPr lang="en-US" sz="1600" i="0" dirty="0"/>
                    </a:p>
                  </a:txBody>
                  <a:tcPr anchor="ctr"/>
                </a:tc>
                <a:extLst>
                  <a:ext uri="{0D108BD9-81ED-4DB2-BD59-A6C34878D82A}">
                    <a16:rowId xmlns:a16="http://schemas.microsoft.com/office/drawing/2014/main" val="745592123"/>
                  </a:ext>
                </a:extLst>
              </a:tr>
              <a:tr h="438972">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ListBox</a:t>
                      </a:r>
                      <a:endParaRPr lang="en-US" sz="1600" b="0" i="0" u="none" strike="noStrike" cap="none" dirty="0">
                        <a:solidFill>
                          <a:schemeClr val="dk1"/>
                        </a:solidFill>
                        <a:latin typeface="Consolas" panose="020B0609020204030204" pitchFamily="49" charset="0"/>
                        <a:ea typeface="Arial"/>
                        <a:cs typeface="Arial"/>
                        <a:sym typeface="Arial"/>
                      </a:endParaRPr>
                    </a:p>
                  </a:txBody>
                  <a:tcPr anchor="ctr"/>
                </a:tc>
                <a:tc>
                  <a:txBody>
                    <a:bodyPr/>
                    <a:lstStyle/>
                    <a:p>
                      <a:r>
                        <a:rPr lang="en-US" sz="1600" b="0" i="0" u="none" strike="noStrike" cap="none" baseline="0" dirty="0" smtClean="0">
                          <a:solidFill>
                            <a:schemeClr val="tx1"/>
                          </a:solidFill>
                          <a:latin typeface="+mn-lt"/>
                          <a:ea typeface="+mn-ea"/>
                          <a:cs typeface="+mn-cs"/>
                          <a:sym typeface="Arial"/>
                        </a:rPr>
                        <a:t>Provides a </a:t>
                      </a:r>
                      <a:r>
                        <a:rPr lang="en-US" sz="1600" b="1" i="0" u="none" strike="noStrike" cap="none" baseline="0" dirty="0" smtClean="0">
                          <a:solidFill>
                            <a:schemeClr val="tx1"/>
                          </a:solidFill>
                          <a:latin typeface="+mn-lt"/>
                          <a:ea typeface="+mn-ea"/>
                          <a:cs typeface="+mn-cs"/>
                          <a:sym typeface="Arial"/>
                        </a:rPr>
                        <a:t>list</a:t>
                      </a:r>
                      <a:r>
                        <a:rPr lang="en-US" sz="1600" b="0" i="0" u="none" strike="noStrike" cap="none" baseline="0" dirty="0" smtClean="0">
                          <a:solidFill>
                            <a:schemeClr val="tx1"/>
                          </a:solidFill>
                          <a:latin typeface="+mn-lt"/>
                          <a:ea typeface="+mn-ea"/>
                          <a:cs typeface="+mn-cs"/>
                          <a:sym typeface="Arial"/>
                        </a:rPr>
                        <a:t> of items from which the user can make a </a:t>
                      </a:r>
                      <a:r>
                        <a:rPr lang="en-US" sz="1600" b="1" i="0" u="none" strike="noStrike" cap="none" baseline="0" dirty="0" smtClean="0">
                          <a:solidFill>
                            <a:schemeClr val="tx1"/>
                          </a:solidFill>
                          <a:latin typeface="+mn-lt"/>
                          <a:ea typeface="+mn-ea"/>
                          <a:cs typeface="+mn-cs"/>
                          <a:sym typeface="Arial"/>
                        </a:rPr>
                        <a:t>selection</a:t>
                      </a:r>
                      <a:r>
                        <a:rPr lang="en-US" sz="1600" b="0" i="0" u="none" strike="noStrike" cap="none" baseline="0" dirty="0" smtClean="0">
                          <a:solidFill>
                            <a:schemeClr val="tx1"/>
                          </a:solidFill>
                          <a:latin typeface="+mn-lt"/>
                          <a:ea typeface="+mn-ea"/>
                          <a:cs typeface="+mn-cs"/>
                          <a:sym typeface="Arial"/>
                        </a:rPr>
                        <a:t> by clicking one or more items.</a:t>
                      </a:r>
                      <a:endParaRPr lang="en-US" sz="1600" i="0" dirty="0"/>
                    </a:p>
                  </a:txBody>
                  <a:tcPr anchor="ctr"/>
                </a:tc>
                <a:extLst>
                  <a:ext uri="{0D108BD9-81ED-4DB2-BD59-A6C34878D82A}">
                    <a16:rowId xmlns:a16="http://schemas.microsoft.com/office/drawing/2014/main" val="3414199658"/>
                  </a:ext>
                </a:extLst>
              </a:tr>
              <a:tr h="438972">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Panel</a:t>
                      </a:r>
                      <a:endParaRPr lang="en-US" sz="1600" b="0" i="0" u="none" strike="noStrike" cap="none" dirty="0">
                        <a:solidFill>
                          <a:schemeClr val="dk1"/>
                        </a:solidFill>
                        <a:latin typeface="Consolas" panose="020B0609020204030204" pitchFamily="49" charset="0"/>
                        <a:ea typeface="Arial"/>
                        <a:cs typeface="Arial"/>
                        <a:sym typeface="Arial"/>
                      </a:endParaRPr>
                    </a:p>
                  </a:txBody>
                  <a:tcPr anchor="ctr"/>
                </a:tc>
                <a:tc>
                  <a:txBody>
                    <a:bodyPr/>
                    <a:lstStyle/>
                    <a:p>
                      <a:r>
                        <a:rPr lang="en-US" sz="1600" b="0" i="0" u="none" strike="noStrike" cap="none" baseline="0" dirty="0" smtClean="0">
                          <a:solidFill>
                            <a:schemeClr val="tx1"/>
                          </a:solidFill>
                          <a:latin typeface="+mn-lt"/>
                          <a:ea typeface="+mn-ea"/>
                          <a:cs typeface="+mn-cs"/>
                          <a:sym typeface="Arial"/>
                        </a:rPr>
                        <a:t>A </a:t>
                      </a:r>
                      <a:r>
                        <a:rPr lang="en-US" sz="1600" b="1" i="0" u="none" strike="noStrike" cap="none" baseline="0" dirty="0" smtClean="0">
                          <a:solidFill>
                            <a:schemeClr val="tx1"/>
                          </a:solidFill>
                          <a:latin typeface="+mn-lt"/>
                          <a:ea typeface="+mn-ea"/>
                          <a:cs typeface="+mn-cs"/>
                          <a:sym typeface="Arial"/>
                        </a:rPr>
                        <a:t>container</a:t>
                      </a:r>
                      <a:r>
                        <a:rPr lang="en-US" sz="1600" b="0" i="0" u="none" strike="noStrike" cap="none" baseline="0" dirty="0" smtClean="0">
                          <a:solidFill>
                            <a:schemeClr val="tx1"/>
                          </a:solidFill>
                          <a:latin typeface="+mn-lt"/>
                          <a:ea typeface="+mn-ea"/>
                          <a:cs typeface="+mn-cs"/>
                          <a:sym typeface="Arial"/>
                        </a:rPr>
                        <a:t> in which controls can be placed and organized.</a:t>
                      </a:r>
                      <a:endParaRPr lang="en-US" sz="1600" i="0" dirty="0"/>
                    </a:p>
                  </a:txBody>
                  <a:tcPr anchor="ctr"/>
                </a:tc>
                <a:extLst>
                  <a:ext uri="{0D108BD9-81ED-4DB2-BD59-A6C34878D82A}">
                    <a16:rowId xmlns:a16="http://schemas.microsoft.com/office/drawing/2014/main" val="3964066174"/>
                  </a:ext>
                </a:extLst>
              </a:tr>
              <a:tr h="438972">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NumericUpDown</a:t>
                      </a:r>
                      <a:endParaRPr lang="en-US" sz="1600" b="0" i="0" u="none" strike="noStrike" cap="none" dirty="0">
                        <a:solidFill>
                          <a:schemeClr val="dk1"/>
                        </a:solidFill>
                        <a:latin typeface="Consolas" panose="020B0609020204030204" pitchFamily="49" charset="0"/>
                        <a:ea typeface="Arial"/>
                        <a:cs typeface="Arial"/>
                        <a:sym typeface="Arial"/>
                      </a:endParaRPr>
                    </a:p>
                  </a:txBody>
                  <a:tcPr anchor="ctr"/>
                </a:tc>
                <a:tc>
                  <a:txBody>
                    <a:bodyPr/>
                    <a:lstStyle/>
                    <a:p>
                      <a:r>
                        <a:rPr lang="en-US" sz="1600" b="0" i="0" u="none" strike="noStrike" cap="none" baseline="0" dirty="0" smtClean="0">
                          <a:solidFill>
                            <a:schemeClr val="tx1"/>
                          </a:solidFill>
                          <a:latin typeface="+mn-lt"/>
                          <a:ea typeface="+mn-ea"/>
                          <a:cs typeface="+mn-cs"/>
                          <a:sym typeface="Arial"/>
                        </a:rPr>
                        <a:t>Enables the user to select from a </a:t>
                      </a:r>
                      <a:r>
                        <a:rPr lang="en-US" sz="1600" b="1" i="0" u="none" strike="noStrike" cap="none" baseline="0" dirty="0" smtClean="0">
                          <a:solidFill>
                            <a:schemeClr val="tx1"/>
                          </a:solidFill>
                          <a:latin typeface="+mn-lt"/>
                          <a:ea typeface="+mn-ea"/>
                          <a:cs typeface="+mn-cs"/>
                          <a:sym typeface="Arial"/>
                        </a:rPr>
                        <a:t>range</a:t>
                      </a:r>
                      <a:r>
                        <a:rPr lang="en-US" sz="1600" b="0" i="0" u="none" strike="noStrike" cap="none" baseline="0" dirty="0" smtClean="0">
                          <a:solidFill>
                            <a:schemeClr val="tx1"/>
                          </a:solidFill>
                          <a:latin typeface="+mn-lt"/>
                          <a:ea typeface="+mn-ea"/>
                          <a:cs typeface="+mn-cs"/>
                          <a:sym typeface="Arial"/>
                        </a:rPr>
                        <a:t> of numeric input values.</a:t>
                      </a:r>
                      <a:endParaRPr lang="en-US" sz="1600" i="0" dirty="0"/>
                    </a:p>
                  </a:txBody>
                  <a:tcPr anchor="ctr"/>
                </a:tc>
                <a:extLst>
                  <a:ext uri="{0D108BD9-81ED-4DB2-BD59-A6C34878D82A}">
                    <a16:rowId xmlns:a16="http://schemas.microsoft.com/office/drawing/2014/main" val="3628539024"/>
                  </a:ext>
                </a:extLst>
              </a:tr>
            </a:tbl>
          </a:graphicData>
        </a:graphic>
      </p:graphicFrame>
    </p:spTree>
    <p:extLst>
      <p:ext uri="{BB962C8B-B14F-4D97-AF65-F5344CB8AC3E}">
        <p14:creationId xmlns:p14="http://schemas.microsoft.com/office/powerpoint/2010/main" val="364931740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smtClean="0">
                <a:solidFill>
                  <a:schemeClr val="tx2"/>
                </a:solidFill>
              </a:rPr>
              <a:t>Figure </a:t>
            </a:r>
            <a:r>
              <a:rPr lang="en-IN" dirty="0">
                <a:solidFill>
                  <a:schemeClr val="tx2"/>
                </a:solidFill>
              </a:rPr>
              <a:t>14.30 Using a </a:t>
            </a:r>
            <a:r>
              <a:rPr lang="en-IN" dirty="0">
                <a:solidFill>
                  <a:schemeClr val="tx2"/>
                </a:solidFill>
                <a:latin typeface="Consolas" panose="020B0609020204030204" pitchFamily="49" charset="0"/>
                <a:ea typeface="Arial"/>
                <a:cs typeface="Arial"/>
                <a:sym typeface="Arial"/>
              </a:rPr>
              <a:t>PictureBox</a:t>
            </a:r>
            <a:r>
              <a:rPr lang="en-IN" dirty="0">
                <a:solidFill>
                  <a:schemeClr val="tx2"/>
                </a:solidFill>
              </a:rPr>
              <a:t> to Display </a:t>
            </a:r>
            <a:r>
              <a:rPr lang="en-IN" dirty="0" smtClean="0">
                <a:solidFill>
                  <a:schemeClr val="tx2"/>
                </a:solidFill>
              </a:rPr>
              <a:t>Images </a:t>
            </a:r>
            <a:r>
              <a:rPr lang="en-IN" sz="2000" b="0" dirty="0" smtClean="0"/>
              <a:t>(1 of 3)</a:t>
            </a:r>
            <a:endParaRPr lang="en-IN" sz="2000" b="0" dirty="0"/>
          </a:p>
        </p:txBody>
      </p:sp>
      <p:pic>
        <p:nvPicPr>
          <p:cNvPr id="4" name="Picture 3" descr="Program code using a picture box to display images. Line 1: forward slash, forward slash, f i g. 14.30, colon, picture box, test form, period, c s. Line 2: forward slash, forward slash, using a picture box, to display images. Line 3: using system, semicolon. Line 4: using system, period, drawing, semicolon. Line 5: using system, period, windows, period, forms, semicolon. Line 6: blank. Line 7: namespace picture box, test. Line 8: left brace. Line 9, indented once: forward slash, forward slash, form to display different images when button is clicked. Line 10, indented once: public partial class picture box, test form, colon, form. Line 11, indented once: left brace. Line 12, indented twice: private I n t image number, left brace, get, semicolon, set, semicolon, right brace = negative 1, semicolon, forward slash, forward slash, image to display. Line 13: blank. Line 14, indented twice: forward slash, forward slash, default constructor. Line 15, indented twice: public picture box, test form, left parenthesis, right parenthesis. Line 16, indented twice: left brace. Line 17, indented three times: initialize component, left parenthesis, right parenthesis, semicolon. Line 18,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673" y="1680280"/>
            <a:ext cx="7630654" cy="3847715"/>
          </a:xfrm>
          <a:prstGeom prst="rect">
            <a:avLst/>
          </a:prstGeom>
        </p:spPr>
      </p:pic>
    </p:spTree>
    <p:extLst>
      <p:ext uri="{BB962C8B-B14F-4D97-AF65-F5344CB8AC3E}">
        <p14:creationId xmlns:p14="http://schemas.microsoft.com/office/powerpoint/2010/main" val="239958698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14.30 Using a </a:t>
            </a:r>
            <a:r>
              <a:rPr lang="en-IN" dirty="0">
                <a:latin typeface="Consolas" panose="020B0609020204030204" pitchFamily="49" charset="0"/>
                <a:ea typeface="Arial"/>
                <a:cs typeface="Arial"/>
              </a:rPr>
              <a:t>PictureBox</a:t>
            </a:r>
            <a:r>
              <a:rPr lang="en-IN" dirty="0"/>
              <a:t> to Display Images </a:t>
            </a:r>
            <a:r>
              <a:rPr lang="en-IN" sz="2000" b="0" dirty="0" smtClean="0"/>
              <a:t>(2 </a:t>
            </a:r>
            <a:r>
              <a:rPr lang="en-IN" sz="2000" b="0" dirty="0"/>
              <a:t>of 3)</a:t>
            </a:r>
            <a:endParaRPr lang="en-IN" dirty="0"/>
          </a:p>
        </p:txBody>
      </p:sp>
      <p:pic>
        <p:nvPicPr>
          <p:cNvPr id="4" name="Picture 3" descr="Program code using a picture box to display images. Line 19: blank. Line 20, indented twice: forward slash, forward slash, change image whenever next button is clicked. Line 21, indented twice: private void next button, underscore, click, left parenthesis, object sender, comma, event a r g s e, right parenthesis. Line 22, indented twice: left brace. Line 23, indented three times: image number= left parenthesis, image number + 1, right parenthesis, % 3, semicolon, forward slash, forward slash, cycles from 0 to 2. Line 24: blank. Line 25, indented three times: forward slash, forward slash, retrieve image from resources and load into picture box. Line 26, indented three times: image picture box, period, image =. Line 27, indented four times: left parenthesis, image, right parenthesis, left parenthesis, properties, period, resources, period, resource manager, period, get object, left parenthesis. Line 28, indented four times: $, open quotes, image, left brace, image number, right brace, close quotes, right parenthesis, right parenthesis, semicolon. Line 29, indented twice: right brace. Line 30, indented once: right brace. Line 31: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035" y="1685232"/>
            <a:ext cx="7567930" cy="2809113"/>
          </a:xfrm>
          <a:prstGeom prst="rect">
            <a:avLst/>
          </a:prstGeom>
        </p:spPr>
      </p:pic>
    </p:spTree>
    <p:extLst>
      <p:ext uri="{BB962C8B-B14F-4D97-AF65-F5344CB8AC3E}">
        <p14:creationId xmlns:p14="http://schemas.microsoft.com/office/powerpoint/2010/main" val="201187182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14.30 Using a </a:t>
            </a:r>
            <a:r>
              <a:rPr lang="en-IN" dirty="0">
                <a:latin typeface="Consolas" panose="020B0609020204030204" pitchFamily="49" charset="0"/>
                <a:ea typeface="Arial"/>
                <a:cs typeface="Arial"/>
              </a:rPr>
              <a:t>PictureBox</a:t>
            </a:r>
            <a:r>
              <a:rPr lang="en-IN" dirty="0"/>
              <a:t> to Display Images </a:t>
            </a:r>
            <a:r>
              <a:rPr lang="en-IN" sz="2000" b="0" dirty="0" smtClean="0"/>
              <a:t>(3 </a:t>
            </a:r>
            <a:r>
              <a:rPr lang="en-IN" sz="2000" b="0" dirty="0"/>
              <a:t>of 3)</a:t>
            </a:r>
            <a:endParaRPr lang="en-IN" dirty="0"/>
          </a:p>
        </p:txBody>
      </p:sp>
      <p:pic>
        <p:nvPicPr>
          <p:cNvPr id="4" name="Picture 3" descr="A picture box test dialog box. The dialog box contains a button named, next image. An image is shown below the button. When this button is clicked, it displays another dialog box with an image which has higher resolution than the previous one. When the next image button is clicked in the second screen capture, it displays another dialog with an image which has the highest resolu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784" y="1645270"/>
            <a:ext cx="6994432" cy="4520212"/>
          </a:xfrm>
          <a:prstGeom prst="rect">
            <a:avLst/>
          </a:prstGeom>
        </p:spPr>
      </p:pic>
    </p:spTree>
    <p:extLst>
      <p:ext uri="{BB962C8B-B14F-4D97-AF65-F5344CB8AC3E}">
        <p14:creationId xmlns:p14="http://schemas.microsoft.com/office/powerpoint/2010/main" val="275785730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14.8 PictureBoxes </a:t>
            </a:r>
            <a:r>
              <a:rPr lang="en-IN" sz="2000" b="0" dirty="0" smtClean="0"/>
              <a:t>(3 </a:t>
            </a:r>
            <a:r>
              <a:rPr lang="en-IN" sz="2000" b="0" dirty="0"/>
              <a:t>of 4)</a:t>
            </a:r>
            <a:endParaRPr lang="en-IN" dirty="0"/>
          </a:p>
        </p:txBody>
      </p:sp>
      <p:sp>
        <p:nvSpPr>
          <p:cNvPr id="3" name="Text Placeholder 2"/>
          <p:cNvSpPr>
            <a:spLocks noGrp="1"/>
          </p:cNvSpPr>
          <p:nvPr>
            <p:ph type="body" idx="1"/>
          </p:nvPr>
        </p:nvSpPr>
        <p:spPr>
          <a:xfrm>
            <a:off x="457200" y="1600200"/>
            <a:ext cx="8229600" cy="4812030"/>
          </a:xfrm>
        </p:spPr>
        <p:txBody>
          <a:bodyPr/>
          <a:lstStyle/>
          <a:p>
            <a:r>
              <a:rPr lang="en-US" sz="2000" b="1" dirty="0">
                <a:latin typeface="+mn-lt"/>
              </a:rPr>
              <a:t>Using Resources Programmatically</a:t>
            </a:r>
          </a:p>
          <a:p>
            <a:r>
              <a:rPr lang="en-US" sz="2000" dirty="0">
                <a:latin typeface="+mn-lt"/>
              </a:rPr>
              <a:t>Embedding the images in the app prevents problems of using several separate files.</a:t>
            </a:r>
          </a:p>
          <a:p>
            <a:r>
              <a:rPr lang="en-US" sz="2000" dirty="0">
                <a:latin typeface="+mn-lt"/>
              </a:rPr>
              <a:t>To add a resource:</a:t>
            </a:r>
          </a:p>
          <a:p>
            <a:pPr lvl="1"/>
            <a:r>
              <a:rPr lang="en-US" sz="2000" dirty="0">
                <a:latin typeface="+mn-lt"/>
              </a:rPr>
              <a:t>Double click the project’s </a:t>
            </a:r>
            <a:r>
              <a:rPr lang="en-US" sz="2000" b="1" dirty="0">
                <a:latin typeface="+mn-lt"/>
              </a:rPr>
              <a:t>Properties</a:t>
            </a:r>
            <a:r>
              <a:rPr lang="en-US" sz="2000" dirty="0">
                <a:latin typeface="+mn-lt"/>
              </a:rPr>
              <a:t> node in the </a:t>
            </a:r>
            <a:r>
              <a:rPr lang="en-US" sz="2000" b="1" dirty="0">
                <a:latin typeface="+mn-lt"/>
              </a:rPr>
              <a:t>Solution Explorer</a:t>
            </a:r>
            <a:r>
              <a:rPr lang="en-US" sz="2000" dirty="0" smtClean="0">
                <a:latin typeface="+mn-lt"/>
              </a:rPr>
              <a:t>.</a:t>
            </a:r>
            <a:endParaRPr lang="en-US" sz="2000" dirty="0">
              <a:latin typeface="+mn-lt"/>
            </a:endParaRPr>
          </a:p>
          <a:p>
            <a:pPr lvl="1"/>
            <a:r>
              <a:rPr lang="en-US" sz="2000" dirty="0">
                <a:latin typeface="+mn-lt"/>
              </a:rPr>
              <a:t>Click the </a:t>
            </a:r>
            <a:r>
              <a:rPr lang="en-US" sz="2000" b="1" dirty="0">
                <a:latin typeface="+mn-lt"/>
              </a:rPr>
              <a:t>Resources</a:t>
            </a:r>
            <a:r>
              <a:rPr lang="en-US" sz="2000" dirty="0">
                <a:latin typeface="+mn-lt"/>
              </a:rPr>
              <a:t> tab.</a:t>
            </a:r>
          </a:p>
          <a:p>
            <a:pPr lvl="1"/>
            <a:r>
              <a:rPr lang="en-US" sz="2000" dirty="0">
                <a:latin typeface="+mn-lt"/>
              </a:rPr>
              <a:t>At the top of the </a:t>
            </a:r>
            <a:r>
              <a:rPr lang="en-US" sz="2000" b="1" dirty="0">
                <a:latin typeface="+mn-lt"/>
              </a:rPr>
              <a:t>Resources</a:t>
            </a:r>
            <a:r>
              <a:rPr lang="en-US" sz="2000" dirty="0">
                <a:latin typeface="+mn-lt"/>
              </a:rPr>
              <a:t> tab click the down arrow next to the </a:t>
            </a:r>
            <a:r>
              <a:rPr lang="en-US" sz="2000" b="1" dirty="0">
                <a:latin typeface="+mn-lt"/>
              </a:rPr>
              <a:t>Add Resource</a:t>
            </a:r>
            <a:r>
              <a:rPr lang="en-US" sz="2000" dirty="0">
                <a:latin typeface="+mn-lt"/>
              </a:rPr>
              <a:t> button and select </a:t>
            </a:r>
            <a:r>
              <a:rPr lang="en-US" sz="2000" b="1" dirty="0">
                <a:latin typeface="+mn-lt"/>
              </a:rPr>
              <a:t>Add Existing </a:t>
            </a:r>
            <a:r>
              <a:rPr lang="en-US" sz="2000" b="1" dirty="0" smtClean="0">
                <a:latin typeface="+mn-lt"/>
              </a:rPr>
              <a:t>File…</a:t>
            </a:r>
            <a:endParaRPr lang="en-US" sz="2000" b="1" dirty="0">
              <a:latin typeface="+mn-lt"/>
            </a:endParaRPr>
          </a:p>
          <a:p>
            <a:pPr lvl="1"/>
            <a:r>
              <a:rPr lang="en-US" sz="2000" dirty="0">
                <a:latin typeface="+mn-lt"/>
              </a:rPr>
              <a:t>Locate the files you wish to add and click the </a:t>
            </a:r>
            <a:r>
              <a:rPr lang="en-US" sz="2000" b="1" dirty="0">
                <a:latin typeface="+mn-lt"/>
              </a:rPr>
              <a:t>Open</a:t>
            </a:r>
            <a:r>
              <a:rPr lang="en-US" sz="2000" dirty="0">
                <a:latin typeface="+mn-lt"/>
              </a:rPr>
              <a:t> button.</a:t>
            </a:r>
          </a:p>
          <a:p>
            <a:pPr lvl="1"/>
            <a:r>
              <a:rPr lang="en-US" sz="2000" dirty="0">
                <a:latin typeface="+mn-lt"/>
              </a:rPr>
              <a:t>Save your project</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8923761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14.8 PictureBoxes </a:t>
            </a:r>
            <a:r>
              <a:rPr lang="en-IN" sz="2000" b="0" dirty="0" smtClean="0"/>
              <a:t>(4 </a:t>
            </a:r>
            <a:r>
              <a:rPr lang="en-IN" sz="2000" b="0" dirty="0"/>
              <a:t>of 4)</a:t>
            </a:r>
            <a:endParaRPr lang="en-IN" dirty="0"/>
          </a:p>
        </p:txBody>
      </p:sp>
      <p:sp>
        <p:nvSpPr>
          <p:cNvPr id="3" name="Text Placeholder 2"/>
          <p:cNvSpPr>
            <a:spLocks noGrp="1"/>
          </p:cNvSpPr>
          <p:nvPr>
            <p:ph type="body" idx="1"/>
          </p:nvPr>
        </p:nvSpPr>
        <p:spPr/>
        <p:txBody>
          <a:bodyPr/>
          <a:lstStyle/>
          <a:p>
            <a:r>
              <a:rPr lang="en-US" altLang="en-US" sz="2400" dirty="0">
                <a:latin typeface="+mn-lt"/>
              </a:rPr>
              <a:t>A project’s resources are stored in its </a:t>
            </a:r>
            <a:r>
              <a:rPr lang="en-US" altLang="en-US" sz="2400" dirty="0">
                <a:latin typeface="Consolas" panose="020B0609020204030204" pitchFamily="49" charset="0"/>
              </a:rPr>
              <a:t>Resource</a:t>
            </a:r>
            <a:r>
              <a:rPr lang="en-US" altLang="en-US" sz="2400" dirty="0">
                <a:latin typeface="+mn-lt"/>
              </a:rPr>
              <a:t>s class.</a:t>
            </a:r>
          </a:p>
          <a:p>
            <a:r>
              <a:rPr lang="en-US" altLang="en-US" sz="2400" dirty="0">
                <a:latin typeface="+mn-lt"/>
              </a:rPr>
              <a:t>Its </a:t>
            </a:r>
            <a:r>
              <a:rPr lang="en-US" altLang="en-US" sz="2400" dirty="0">
                <a:latin typeface="Consolas" panose="020B0609020204030204" pitchFamily="49" charset="0"/>
              </a:rPr>
              <a:t>ResourceManager</a:t>
            </a:r>
            <a:r>
              <a:rPr lang="en-US" altLang="en-US" sz="2400" dirty="0">
                <a:latin typeface="+mn-lt"/>
              </a:rPr>
              <a:t> object allows interacting with the resources programmatically.</a:t>
            </a:r>
          </a:p>
          <a:p>
            <a:r>
              <a:rPr lang="en-US" altLang="en-US" sz="2400" dirty="0">
                <a:latin typeface="+mn-lt"/>
              </a:rPr>
              <a:t>To access an image, use the method </a:t>
            </a:r>
            <a:r>
              <a:rPr lang="en-US" altLang="en-US" sz="2400" dirty="0">
                <a:latin typeface="Consolas" panose="020B0609020204030204" pitchFamily="49" charset="0"/>
              </a:rPr>
              <a:t>GetObject</a:t>
            </a:r>
            <a:r>
              <a:rPr lang="en-US" altLang="en-US" sz="2400" dirty="0">
                <a:latin typeface="+mn-lt"/>
              </a:rPr>
              <a:t>, which takes as an argument the resource name as it appears in the </a:t>
            </a:r>
            <a:r>
              <a:rPr lang="en-US" altLang="en-US" sz="2400" b="1" dirty="0">
                <a:latin typeface="+mn-lt"/>
              </a:rPr>
              <a:t>Resources</a:t>
            </a:r>
            <a:r>
              <a:rPr lang="en-US" altLang="en-US" sz="2400" dirty="0">
                <a:latin typeface="+mn-lt"/>
              </a:rPr>
              <a:t> tab.</a:t>
            </a:r>
          </a:p>
          <a:p>
            <a:r>
              <a:rPr lang="en-US" altLang="en-US" sz="2400" dirty="0">
                <a:latin typeface="+mn-lt"/>
              </a:rPr>
              <a:t>The </a:t>
            </a:r>
            <a:r>
              <a:rPr lang="en-US" altLang="en-US" sz="2400" b="1" dirty="0">
                <a:latin typeface="Consolas" panose="020B0609020204030204" pitchFamily="49" charset="0"/>
              </a:rPr>
              <a:t>Resource</a:t>
            </a:r>
            <a:r>
              <a:rPr lang="en-US" altLang="en-US" sz="2400" dirty="0" smtClean="0">
                <a:latin typeface="+mn-lt"/>
              </a:rPr>
              <a:t>s </a:t>
            </a:r>
            <a:r>
              <a:rPr lang="en-US" altLang="en-US" sz="2400" dirty="0">
                <a:latin typeface="+mn-lt"/>
              </a:rPr>
              <a:t>class also provides direct access with expressions of the form </a:t>
            </a:r>
            <a:r>
              <a:rPr lang="en-US" altLang="en-US" sz="2400" dirty="0">
                <a:latin typeface="Consolas" panose="020B0609020204030204" pitchFamily="49" charset="0"/>
              </a:rPr>
              <a:t>Resources.resourceName</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47752687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14.9</a:t>
            </a:r>
            <a:r>
              <a:rPr lang="en-US" dirty="0"/>
              <a:t> </a:t>
            </a:r>
            <a:r>
              <a:rPr lang="en-US" dirty="0" smtClean="0"/>
              <a:t>ToolTips </a:t>
            </a:r>
            <a:r>
              <a:rPr lang="en-US" sz="2000" b="0" dirty="0" smtClean="0"/>
              <a:t>(1 of 4)</a:t>
            </a:r>
            <a:endParaRPr lang="en-IN" sz="2000" b="0" dirty="0"/>
          </a:p>
        </p:txBody>
      </p:sp>
      <p:sp>
        <p:nvSpPr>
          <p:cNvPr id="3" name="Text Placeholder 2"/>
          <p:cNvSpPr>
            <a:spLocks noGrp="1"/>
          </p:cNvSpPr>
          <p:nvPr>
            <p:ph type="body" idx="1"/>
          </p:nvPr>
        </p:nvSpPr>
        <p:spPr/>
        <p:txBody>
          <a:bodyPr/>
          <a:lstStyle/>
          <a:p>
            <a:r>
              <a:rPr lang="en-US" sz="2400" dirty="0">
                <a:latin typeface="+mn-lt"/>
              </a:rPr>
              <a:t>Recall that tool tips are the helpful text that appears when the mouse hovers over an item in a </a:t>
            </a:r>
            <a:r>
              <a:rPr lang="en-US" sz="2400" dirty="0" smtClean="0">
                <a:latin typeface="+mn-lt"/>
              </a:rPr>
              <a:t>G</a:t>
            </a:r>
            <a:r>
              <a:rPr lang="en-US" sz="100" dirty="0" smtClean="0">
                <a:latin typeface="+mn-lt"/>
              </a:rPr>
              <a:t> </a:t>
            </a:r>
            <a:r>
              <a:rPr lang="en-US" sz="2400" dirty="0" smtClean="0">
                <a:latin typeface="+mn-lt"/>
              </a:rPr>
              <a:t>U</a:t>
            </a:r>
            <a:r>
              <a:rPr lang="en-US" sz="100" dirty="0" smtClean="0">
                <a:latin typeface="+mn-lt"/>
              </a:rPr>
              <a:t> </a:t>
            </a:r>
            <a:r>
              <a:rPr lang="en-US" sz="2400" dirty="0" smtClean="0">
                <a:latin typeface="+mn-lt"/>
              </a:rPr>
              <a:t>I</a:t>
            </a:r>
            <a:r>
              <a:rPr lang="en-US" sz="2400" dirty="0">
                <a:latin typeface="+mn-lt"/>
              </a:rPr>
              <a:t>.</a:t>
            </a:r>
          </a:p>
          <a:p>
            <a:r>
              <a:rPr lang="en-US" sz="2400" dirty="0">
                <a:latin typeface="+mn-lt"/>
              </a:rPr>
              <a:t>Figure 14.31 describes common properties and a common event of class </a:t>
            </a:r>
            <a:r>
              <a:rPr lang="en-US" sz="2400" dirty="0">
                <a:latin typeface="Consolas" panose="020B0609020204030204" pitchFamily="49" charset="0"/>
              </a:rPr>
              <a:t>ToolTip</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77557566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Figure </a:t>
            </a:r>
            <a:r>
              <a:rPr lang="en-IN" dirty="0"/>
              <a:t>14.31 </a:t>
            </a:r>
            <a:r>
              <a:rPr lang="en-IN" dirty="0">
                <a:latin typeface="Consolas" panose="020B0609020204030204" pitchFamily="49" charset="0"/>
              </a:rPr>
              <a:t>ToolTip</a:t>
            </a:r>
            <a:r>
              <a:rPr lang="en-IN" dirty="0"/>
              <a:t> Properties and an Event</a:t>
            </a:r>
          </a:p>
        </p:txBody>
      </p:sp>
      <p:sp>
        <p:nvSpPr>
          <p:cNvPr id="3" name="Text Placeholder 2"/>
          <p:cNvSpPr>
            <a:spLocks noGrp="1"/>
          </p:cNvSpPr>
          <p:nvPr>
            <p:ph type="body" idx="1"/>
          </p:nvPr>
        </p:nvSpPr>
        <p:spPr>
          <a:xfrm>
            <a:off x="457200" y="1600201"/>
            <a:ext cx="8229600" cy="435824"/>
          </a:xfrm>
        </p:spPr>
        <p:txBody>
          <a:bodyPr/>
          <a:lstStyle/>
          <a:p>
            <a:pPr marL="0" indent="0">
              <a:buNone/>
            </a:pPr>
            <a:r>
              <a:rPr lang="en-IN" b="1" dirty="0">
                <a:solidFill>
                  <a:schemeClr val="tx1"/>
                </a:solidFill>
                <a:latin typeface="+mn-lt"/>
              </a:rPr>
              <a:t>Common </a:t>
            </a:r>
            <a:r>
              <a:rPr lang="en-IN" b="1" dirty="0" smtClean="0">
                <a:solidFill>
                  <a:schemeClr val="tx1"/>
                </a:solidFill>
                <a:latin typeface="+mn-lt"/>
              </a:rPr>
              <a:t>Properties</a:t>
            </a:r>
            <a:endParaRPr lang="en-IN" b="1"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2777881210"/>
              </p:ext>
            </p:extLst>
          </p:nvPr>
        </p:nvGraphicFramePr>
        <p:xfrm>
          <a:off x="575187" y="2036024"/>
          <a:ext cx="7993626" cy="2560320"/>
        </p:xfrm>
        <a:graphic>
          <a:graphicData uri="http://schemas.openxmlformats.org/drawingml/2006/table">
            <a:tbl>
              <a:tblPr firstRow="1" bandRow="1">
                <a:tableStyleId>{5940675A-B579-460E-94D1-54222C63F5DA}</a:tableStyleId>
              </a:tblPr>
              <a:tblGrid>
                <a:gridCol w="2241755">
                  <a:extLst>
                    <a:ext uri="{9D8B030D-6E8A-4147-A177-3AD203B41FA5}">
                      <a16:colId xmlns:a16="http://schemas.microsoft.com/office/drawing/2014/main" val="3752736687"/>
                    </a:ext>
                  </a:extLst>
                </a:gridCol>
                <a:gridCol w="5751871">
                  <a:extLst>
                    <a:ext uri="{9D8B030D-6E8A-4147-A177-3AD203B41FA5}">
                      <a16:colId xmlns:a16="http://schemas.microsoft.com/office/drawing/2014/main" val="3993104860"/>
                    </a:ext>
                  </a:extLst>
                </a:gridCol>
              </a:tblGrid>
              <a:tr h="166628">
                <a:tc>
                  <a:txBody>
                    <a:bodyPr/>
                    <a:lstStyle/>
                    <a:p>
                      <a:r>
                        <a:rPr lang="en-IN" sz="1600" b="1" i="0" u="none" strike="noStrike" cap="none" baseline="0" dirty="0" smtClean="0">
                          <a:solidFill>
                            <a:schemeClr val="tx1"/>
                          </a:solidFill>
                          <a:latin typeface="Consolas" panose="020B0609020204030204" pitchFamily="49" charset="0"/>
                          <a:ea typeface="+mn-ea"/>
                          <a:cs typeface="+mn-cs"/>
                          <a:sym typeface="Arial"/>
                        </a:rPr>
                        <a:t>ToolTip properties</a:t>
                      </a:r>
                    </a:p>
                    <a:p>
                      <a:r>
                        <a:rPr lang="en-IN" sz="1600" b="1" i="0" u="none" strike="noStrike" cap="none" baseline="0" dirty="0" smtClean="0">
                          <a:solidFill>
                            <a:schemeClr val="tx1"/>
                          </a:solidFill>
                          <a:latin typeface="+mn-lt"/>
                          <a:ea typeface="+mn-ea"/>
                          <a:cs typeface="+mn-cs"/>
                          <a:sym typeface="Arial"/>
                        </a:rPr>
                        <a:t>and an event</a:t>
                      </a:r>
                      <a:endParaRPr lang="en-IN" sz="1600" b="1" i="0" dirty="0"/>
                    </a:p>
                  </a:txBody>
                  <a:tcPr anchor="b"/>
                </a:tc>
                <a:tc>
                  <a:txBody>
                    <a:bodyPr/>
                    <a:lstStyle/>
                    <a:p>
                      <a:r>
                        <a:rPr lang="en-IN" sz="1600" b="1" i="0" u="none" strike="noStrike" cap="none" baseline="0" dirty="0" smtClean="0">
                          <a:solidFill>
                            <a:schemeClr val="tx1"/>
                          </a:solidFill>
                          <a:latin typeface="+mn-lt"/>
                          <a:ea typeface="+mn-ea"/>
                          <a:cs typeface="+mn-cs"/>
                          <a:sym typeface="Arial"/>
                        </a:rPr>
                        <a:t>Description</a:t>
                      </a:r>
                      <a:endParaRPr lang="en-IN" sz="1600" b="1" i="0" dirty="0"/>
                    </a:p>
                  </a:txBody>
                  <a:tcPr anchor="b"/>
                </a:tc>
                <a:extLst>
                  <a:ext uri="{0D108BD9-81ED-4DB2-BD59-A6C34878D82A}">
                    <a16:rowId xmlns:a16="http://schemas.microsoft.com/office/drawing/2014/main" val="3322874267"/>
                  </a:ext>
                </a:extLst>
              </a:tr>
              <a:tr h="166628">
                <a:tc>
                  <a:txBody>
                    <a:bodyPr/>
                    <a:lstStyle/>
                    <a:p>
                      <a:r>
                        <a:rPr lang="en-IN" sz="1600" b="0" i="0" u="none" strike="noStrike" cap="none" baseline="0" dirty="0" smtClean="0">
                          <a:solidFill>
                            <a:schemeClr val="tx1"/>
                          </a:solidFill>
                          <a:latin typeface="Consolas" panose="020B0609020204030204" pitchFamily="49" charset="0"/>
                          <a:ea typeface="+mn-ea"/>
                          <a:cs typeface="+mn-cs"/>
                          <a:sym typeface="Arial"/>
                        </a:rPr>
                        <a:t>AutoPopDelay</a:t>
                      </a:r>
                      <a:endParaRPr lang="en-IN" sz="1600" b="0" i="0" dirty="0">
                        <a:latin typeface="Consolas" panose="020B0609020204030204" pitchFamily="49" charset="0"/>
                      </a:endParaRPr>
                    </a:p>
                  </a:txBody>
                  <a:tcPr/>
                </a:tc>
                <a:tc>
                  <a:txBody>
                    <a:bodyPr/>
                    <a:lstStyle/>
                    <a:p>
                      <a:r>
                        <a:rPr lang="en-IN" sz="1600" b="0" i="0" u="none" strike="noStrike" cap="none" baseline="0" dirty="0" smtClean="0">
                          <a:solidFill>
                            <a:schemeClr val="tx1"/>
                          </a:solidFill>
                          <a:latin typeface="+mn-lt"/>
                          <a:ea typeface="+mn-ea"/>
                          <a:cs typeface="+mn-cs"/>
                          <a:sym typeface="Arial"/>
                        </a:rPr>
                        <a:t>The amount of time (in milliseconds) that the tool tip appears while the mouse is over a control.</a:t>
                      </a:r>
                      <a:endParaRPr lang="en-IN" sz="1600" i="0" dirty="0"/>
                    </a:p>
                  </a:txBody>
                  <a:tcPr/>
                </a:tc>
                <a:extLst>
                  <a:ext uri="{0D108BD9-81ED-4DB2-BD59-A6C34878D82A}">
                    <a16:rowId xmlns:a16="http://schemas.microsoft.com/office/drawing/2014/main" val="3158805351"/>
                  </a:ext>
                </a:extLst>
              </a:tr>
              <a:tr h="166628">
                <a:tc>
                  <a:txBody>
                    <a:bodyPr/>
                    <a:lstStyle/>
                    <a:p>
                      <a:r>
                        <a:rPr lang="en-IN" sz="1600" b="0" i="0" u="none" strike="noStrike" cap="none" baseline="0" dirty="0" smtClean="0">
                          <a:solidFill>
                            <a:schemeClr val="tx1"/>
                          </a:solidFill>
                          <a:latin typeface="Consolas" panose="020B0609020204030204" pitchFamily="49" charset="0"/>
                          <a:ea typeface="+mn-ea"/>
                          <a:cs typeface="+mn-cs"/>
                          <a:sym typeface="Arial"/>
                        </a:rPr>
                        <a:t>InitialDelay</a:t>
                      </a:r>
                      <a:endParaRPr lang="en-IN" sz="1600" b="0" i="0" dirty="0">
                        <a:latin typeface="Consolas" panose="020B0609020204030204" pitchFamily="49" charset="0"/>
                      </a:endParaRPr>
                    </a:p>
                  </a:txBody>
                  <a:tcPr/>
                </a:tc>
                <a:tc>
                  <a:txBody>
                    <a:bodyPr/>
                    <a:lstStyle/>
                    <a:p>
                      <a:r>
                        <a:rPr lang="en-IN" sz="1600" b="0" i="0" u="none" strike="noStrike" cap="none" baseline="0" dirty="0" smtClean="0">
                          <a:solidFill>
                            <a:schemeClr val="tx1"/>
                          </a:solidFill>
                          <a:latin typeface="+mn-lt"/>
                          <a:ea typeface="+mn-ea"/>
                          <a:cs typeface="+mn-cs"/>
                          <a:sym typeface="Arial"/>
                        </a:rPr>
                        <a:t>The amount of time (in milliseconds) that a mouse must hover over a control before a tool tip appears.</a:t>
                      </a:r>
                      <a:endParaRPr lang="en-IN" sz="1600" i="0" dirty="0"/>
                    </a:p>
                  </a:txBody>
                  <a:tcPr/>
                </a:tc>
                <a:extLst>
                  <a:ext uri="{0D108BD9-81ED-4DB2-BD59-A6C34878D82A}">
                    <a16:rowId xmlns:a16="http://schemas.microsoft.com/office/drawing/2014/main" val="2148291676"/>
                  </a:ext>
                </a:extLst>
              </a:tr>
              <a:tr h="236788">
                <a:tc>
                  <a:txBody>
                    <a:bodyPr/>
                    <a:lstStyle/>
                    <a:p>
                      <a:r>
                        <a:rPr lang="en-IN" sz="1600" b="0" i="0" u="none" strike="noStrike" cap="none" baseline="0" dirty="0" smtClean="0">
                          <a:solidFill>
                            <a:schemeClr val="tx1"/>
                          </a:solidFill>
                          <a:latin typeface="Consolas" panose="020B0609020204030204" pitchFamily="49" charset="0"/>
                          <a:ea typeface="+mn-ea"/>
                          <a:cs typeface="+mn-cs"/>
                          <a:sym typeface="Arial"/>
                        </a:rPr>
                        <a:t>ReshowDelay</a:t>
                      </a:r>
                      <a:endParaRPr lang="en-IN" sz="1600" b="0" i="0" dirty="0">
                        <a:latin typeface="Consolas" panose="020B0609020204030204" pitchFamily="49" charset="0"/>
                      </a:endParaRPr>
                    </a:p>
                  </a:txBody>
                  <a:tcPr/>
                </a:tc>
                <a:tc>
                  <a:txBody>
                    <a:bodyPr/>
                    <a:lstStyle/>
                    <a:p>
                      <a:r>
                        <a:rPr lang="en-IN" sz="1600" b="0" i="0" u="none" strike="noStrike" cap="none" baseline="0" dirty="0" smtClean="0">
                          <a:solidFill>
                            <a:schemeClr val="tx1"/>
                          </a:solidFill>
                          <a:latin typeface="+mn-lt"/>
                          <a:ea typeface="+mn-ea"/>
                          <a:cs typeface="+mn-cs"/>
                          <a:sym typeface="Arial"/>
                        </a:rPr>
                        <a:t>The amount of time (in milliseconds) between which two different tool tips appear (when the mouse is moved from one control to another).</a:t>
                      </a:r>
                      <a:endParaRPr lang="en-IN" sz="1600" i="0" dirty="0"/>
                    </a:p>
                  </a:txBody>
                  <a:tcPr/>
                </a:tc>
                <a:extLst>
                  <a:ext uri="{0D108BD9-81ED-4DB2-BD59-A6C34878D82A}">
                    <a16:rowId xmlns:a16="http://schemas.microsoft.com/office/drawing/2014/main" val="2265956721"/>
                  </a:ext>
                </a:extLst>
              </a:tr>
            </a:tbl>
          </a:graphicData>
        </a:graphic>
      </p:graphicFrame>
      <p:sp>
        <p:nvSpPr>
          <p:cNvPr id="5" name="Text Placeholder 4"/>
          <p:cNvSpPr>
            <a:spLocks noGrp="1"/>
          </p:cNvSpPr>
          <p:nvPr>
            <p:ph type="body" idx="2"/>
          </p:nvPr>
        </p:nvSpPr>
        <p:spPr>
          <a:xfrm>
            <a:off x="457200" y="4640823"/>
            <a:ext cx="8229600" cy="367538"/>
          </a:xfrm>
        </p:spPr>
        <p:txBody>
          <a:bodyPr/>
          <a:lstStyle/>
          <a:p>
            <a:pPr marL="0" indent="0">
              <a:buNone/>
            </a:pPr>
            <a:r>
              <a:rPr lang="en-IN" b="1" dirty="0">
                <a:solidFill>
                  <a:schemeClr val="tx1"/>
                </a:solidFill>
                <a:latin typeface="+mn-lt"/>
              </a:rPr>
              <a:t>Common </a:t>
            </a:r>
            <a:r>
              <a:rPr lang="en-IN" b="1" dirty="0" smtClean="0">
                <a:solidFill>
                  <a:schemeClr val="tx1"/>
                </a:solidFill>
                <a:latin typeface="+mn-lt"/>
              </a:rPr>
              <a:t>Event</a:t>
            </a:r>
            <a:endParaRPr lang="en-IN" dirty="0">
              <a:latin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val="1504183829"/>
              </p:ext>
            </p:extLst>
          </p:nvPr>
        </p:nvGraphicFramePr>
        <p:xfrm>
          <a:off x="575187" y="5106844"/>
          <a:ext cx="7978878" cy="1158240"/>
        </p:xfrm>
        <a:graphic>
          <a:graphicData uri="http://schemas.openxmlformats.org/drawingml/2006/table">
            <a:tbl>
              <a:tblPr firstRow="1" bandRow="1">
                <a:tableStyleId>{5940675A-B579-460E-94D1-54222C63F5DA}</a:tableStyleId>
              </a:tblPr>
              <a:tblGrid>
                <a:gridCol w="2212259">
                  <a:extLst>
                    <a:ext uri="{9D8B030D-6E8A-4147-A177-3AD203B41FA5}">
                      <a16:colId xmlns:a16="http://schemas.microsoft.com/office/drawing/2014/main" val="4185006898"/>
                    </a:ext>
                  </a:extLst>
                </a:gridCol>
                <a:gridCol w="5766619">
                  <a:extLst>
                    <a:ext uri="{9D8B030D-6E8A-4147-A177-3AD203B41FA5}">
                      <a16:colId xmlns:a16="http://schemas.microsoft.com/office/drawing/2014/main" val="254613004"/>
                    </a:ext>
                  </a:extLst>
                </a:gridCol>
              </a:tblGrid>
              <a:tr h="242056">
                <a:tc>
                  <a:txBody>
                    <a:bodyPr/>
                    <a:lstStyle/>
                    <a:p>
                      <a:r>
                        <a:rPr lang="en-IN" sz="1600" b="1" i="0" u="none" strike="noStrike" cap="none" baseline="0" dirty="0" smtClean="0">
                          <a:solidFill>
                            <a:schemeClr val="tx1"/>
                          </a:solidFill>
                          <a:latin typeface="Consolas" panose="020B0609020204030204" pitchFamily="49" charset="0"/>
                          <a:ea typeface="+mn-ea"/>
                          <a:cs typeface="+mn-cs"/>
                          <a:sym typeface="Arial"/>
                        </a:rPr>
                        <a:t>ToolTip properties</a:t>
                      </a:r>
                    </a:p>
                    <a:p>
                      <a:r>
                        <a:rPr lang="en-IN" sz="1600" b="1" i="0" u="none" strike="noStrike" cap="none" baseline="0" dirty="0" smtClean="0">
                          <a:solidFill>
                            <a:schemeClr val="tx1"/>
                          </a:solidFill>
                          <a:latin typeface="+mn-lt"/>
                          <a:ea typeface="+mn-ea"/>
                          <a:cs typeface="+mn-cs"/>
                          <a:sym typeface="Arial"/>
                        </a:rPr>
                        <a:t>and an event</a:t>
                      </a:r>
                      <a:endParaRPr lang="en-IN" sz="1600" b="1" i="0" dirty="0"/>
                    </a:p>
                  </a:txBody>
                  <a:tcPr anchor="b"/>
                </a:tc>
                <a:tc>
                  <a:txBody>
                    <a:bodyPr/>
                    <a:lstStyle/>
                    <a:p>
                      <a:r>
                        <a:rPr lang="en-IN" sz="1600" b="1" i="0" u="none" strike="noStrike" cap="none" baseline="0" dirty="0" smtClean="0">
                          <a:solidFill>
                            <a:schemeClr val="tx1"/>
                          </a:solidFill>
                          <a:latin typeface="+mn-lt"/>
                          <a:ea typeface="+mn-ea"/>
                          <a:cs typeface="+mn-cs"/>
                          <a:sym typeface="Arial"/>
                        </a:rPr>
                        <a:t>Description</a:t>
                      </a:r>
                      <a:endParaRPr lang="en-IN" sz="1600" b="1" i="0" dirty="0"/>
                    </a:p>
                  </a:txBody>
                  <a:tcPr anchor="b"/>
                </a:tc>
                <a:extLst>
                  <a:ext uri="{0D108BD9-81ED-4DB2-BD59-A6C34878D82A}">
                    <a16:rowId xmlns:a16="http://schemas.microsoft.com/office/drawing/2014/main" val="684209424"/>
                  </a:ext>
                </a:extLst>
              </a:tr>
              <a:tr h="343974">
                <a:tc>
                  <a:txBody>
                    <a:bodyPr/>
                    <a:lstStyle/>
                    <a:p>
                      <a:r>
                        <a:rPr lang="en-IN" sz="1600" b="0" i="0" u="none" strike="noStrike" cap="none" baseline="0" dirty="0" smtClean="0">
                          <a:solidFill>
                            <a:schemeClr val="tx1"/>
                          </a:solidFill>
                          <a:latin typeface="Consolas" panose="020B0609020204030204" pitchFamily="49" charset="0"/>
                          <a:ea typeface="+mn-ea"/>
                          <a:cs typeface="+mn-cs"/>
                          <a:sym typeface="Arial"/>
                        </a:rPr>
                        <a:t>Draw</a:t>
                      </a:r>
                      <a:endParaRPr lang="en-IN" sz="1600" b="0" i="0" u="none" strike="noStrike" cap="none" baseline="0" dirty="0">
                        <a:solidFill>
                          <a:schemeClr val="tx1"/>
                        </a:solidFill>
                        <a:latin typeface="Consolas" panose="020B0609020204030204" pitchFamily="49" charset="0"/>
                        <a:ea typeface="+mn-ea"/>
                        <a:cs typeface="+mn-cs"/>
                        <a:sym typeface="Arial"/>
                      </a:endParaRPr>
                    </a:p>
                  </a:txBody>
                  <a:tcPr/>
                </a:tc>
                <a:tc>
                  <a:txBody>
                    <a:bodyPr/>
                    <a:lstStyle/>
                    <a:p>
                      <a:r>
                        <a:rPr lang="en-IN" sz="1600" b="0" i="0" u="none" strike="noStrike" cap="none" baseline="0" dirty="0" smtClean="0">
                          <a:solidFill>
                            <a:schemeClr val="tx1"/>
                          </a:solidFill>
                          <a:latin typeface="+mn-lt"/>
                          <a:ea typeface="+mn-ea"/>
                          <a:cs typeface="+mn-cs"/>
                          <a:sym typeface="Arial"/>
                        </a:rPr>
                        <a:t>Raised when the tool tip is about to be displayed. This event allows programmers to modify the appearance of the tool tip.</a:t>
                      </a:r>
                      <a:endParaRPr lang="en-IN" sz="1600" i="0" dirty="0"/>
                    </a:p>
                  </a:txBody>
                  <a:tcPr/>
                </a:tc>
                <a:extLst>
                  <a:ext uri="{0D108BD9-81ED-4DB2-BD59-A6C34878D82A}">
                    <a16:rowId xmlns:a16="http://schemas.microsoft.com/office/drawing/2014/main" val="291938094"/>
                  </a:ext>
                </a:extLst>
              </a:tr>
            </a:tbl>
          </a:graphicData>
        </a:graphic>
      </p:graphicFrame>
    </p:spTree>
    <p:extLst>
      <p:ext uri="{BB962C8B-B14F-4D97-AF65-F5344CB8AC3E}">
        <p14:creationId xmlns:p14="http://schemas.microsoft.com/office/powerpoint/2010/main" val="123202285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14.9 ToolTips </a:t>
            </a:r>
            <a:r>
              <a:rPr lang="en-US" sz="2000" b="0" dirty="0" smtClean="0"/>
              <a:t>(2 </a:t>
            </a:r>
            <a:r>
              <a:rPr lang="en-US" sz="2000" b="0" dirty="0"/>
              <a:t>of 4)</a:t>
            </a:r>
            <a:endParaRPr lang="en-IN" dirty="0"/>
          </a:p>
        </p:txBody>
      </p:sp>
      <p:sp>
        <p:nvSpPr>
          <p:cNvPr id="3" name="Text Placeholder 2"/>
          <p:cNvSpPr>
            <a:spLocks noGrp="1"/>
          </p:cNvSpPr>
          <p:nvPr>
            <p:ph type="body" idx="1"/>
          </p:nvPr>
        </p:nvSpPr>
        <p:spPr/>
        <p:txBody>
          <a:bodyPr/>
          <a:lstStyle/>
          <a:p>
            <a:r>
              <a:rPr lang="en-US" altLang="en-US" sz="2400" dirty="0">
                <a:latin typeface="+mn-lt"/>
              </a:rPr>
              <a:t>A </a:t>
            </a:r>
            <a:r>
              <a:rPr lang="en-US" altLang="en-US" sz="2400" dirty="0">
                <a:solidFill>
                  <a:schemeClr val="tx1"/>
                </a:solidFill>
                <a:latin typeface="Consolas" panose="020B0609020204030204" pitchFamily="49" charset="0"/>
                <a:ea typeface="+mn-ea"/>
                <a:cs typeface="+mn-cs"/>
              </a:rPr>
              <a:t>ToolTip</a:t>
            </a:r>
            <a:r>
              <a:rPr lang="en-US" altLang="en-US" sz="2400" dirty="0" smtClean="0">
                <a:latin typeface="+mn-lt"/>
              </a:rPr>
              <a:t> </a:t>
            </a:r>
            <a:r>
              <a:rPr lang="en-US" altLang="en-US" sz="2400" dirty="0">
                <a:latin typeface="+mn-lt"/>
              </a:rPr>
              <a:t>component appears in the component tray—the region below the </a:t>
            </a:r>
            <a:r>
              <a:rPr lang="en-US" altLang="en-US" sz="2400" dirty="0">
                <a:solidFill>
                  <a:schemeClr val="tx1"/>
                </a:solidFill>
                <a:latin typeface="Consolas" panose="020B0609020204030204" pitchFamily="49" charset="0"/>
                <a:ea typeface="+mn-ea"/>
                <a:cs typeface="+mn-cs"/>
              </a:rPr>
              <a:t>Form</a:t>
            </a:r>
            <a:r>
              <a:rPr lang="en-US" altLang="en-US" sz="2400" dirty="0">
                <a:latin typeface="+mn-lt"/>
              </a:rPr>
              <a:t> in </a:t>
            </a:r>
            <a:r>
              <a:rPr lang="en-US" altLang="en-US" sz="2400" b="1" dirty="0">
                <a:latin typeface="+mn-lt"/>
              </a:rPr>
              <a:t>Design</a:t>
            </a:r>
            <a:r>
              <a:rPr lang="en-US" altLang="en-US" sz="2400" dirty="0">
                <a:latin typeface="+mn-lt"/>
              </a:rPr>
              <a:t> mode.</a:t>
            </a:r>
          </a:p>
          <a:p>
            <a:r>
              <a:rPr lang="en-US" altLang="en-US" sz="2400" dirty="0">
                <a:latin typeface="+mn-lt"/>
              </a:rPr>
              <a:t>A </a:t>
            </a:r>
            <a:r>
              <a:rPr lang="en-US" altLang="en-US" sz="2400" dirty="0">
                <a:solidFill>
                  <a:schemeClr val="tx1"/>
                </a:solidFill>
                <a:latin typeface="Consolas" panose="020B0609020204030204" pitchFamily="49" charset="0"/>
                <a:ea typeface="+mn-ea"/>
                <a:cs typeface="+mn-cs"/>
              </a:rPr>
              <a:t>ToolTip</a:t>
            </a:r>
            <a:r>
              <a:rPr lang="en-US" altLang="en-US" sz="2400" dirty="0">
                <a:latin typeface="+mn-lt"/>
              </a:rPr>
              <a:t> on property for each </a:t>
            </a:r>
            <a:r>
              <a:rPr lang="en-US" altLang="en-US" sz="2400" dirty="0">
                <a:solidFill>
                  <a:schemeClr val="tx1"/>
                </a:solidFill>
                <a:latin typeface="Consolas" panose="020B0609020204030204" pitchFamily="49" charset="0"/>
                <a:ea typeface="+mn-ea"/>
                <a:cs typeface="+mn-cs"/>
              </a:rPr>
              <a:t>ToolTip</a:t>
            </a:r>
            <a:r>
              <a:rPr lang="en-US" altLang="en-US" sz="2400" dirty="0">
                <a:latin typeface="+mn-lt"/>
              </a:rPr>
              <a:t> component appears in the </a:t>
            </a:r>
            <a:r>
              <a:rPr lang="en-US" altLang="en-US" sz="2400" b="1" dirty="0">
                <a:latin typeface="+mn-lt"/>
              </a:rPr>
              <a:t>Properties</a:t>
            </a:r>
            <a:r>
              <a:rPr lang="en-US" altLang="en-US" sz="2400" dirty="0">
                <a:latin typeface="+mn-lt"/>
              </a:rPr>
              <a:t> window for the </a:t>
            </a:r>
            <a:r>
              <a:rPr lang="en-US" altLang="en-US" sz="2400" dirty="0">
                <a:solidFill>
                  <a:schemeClr val="tx1"/>
                </a:solidFill>
                <a:latin typeface="Consolas" panose="020B0609020204030204" pitchFamily="49" charset="0"/>
                <a:ea typeface="+mn-ea"/>
                <a:cs typeface="+mn-cs"/>
              </a:rPr>
              <a:t>Form</a:t>
            </a:r>
            <a:r>
              <a:rPr lang="en-US" altLang="en-US" sz="2400" dirty="0">
                <a:latin typeface="+mn-lt"/>
              </a:rPr>
              <a:t>’s other controls.</a:t>
            </a:r>
          </a:p>
          <a:p>
            <a:r>
              <a:rPr lang="en-US" altLang="en-US" sz="2400" dirty="0">
                <a:latin typeface="+mn-lt"/>
              </a:rPr>
              <a:t>Figure 14.32 demonstrates the </a:t>
            </a:r>
            <a:r>
              <a:rPr lang="en-US" altLang="en-US" sz="2400" dirty="0">
                <a:solidFill>
                  <a:schemeClr val="tx1"/>
                </a:solidFill>
                <a:latin typeface="Consolas" panose="020B0609020204030204" pitchFamily="49" charset="0"/>
                <a:ea typeface="+mn-ea"/>
                <a:cs typeface="+mn-cs"/>
              </a:rPr>
              <a:t>ToolTip</a:t>
            </a:r>
            <a:r>
              <a:rPr lang="en-US" altLang="en-US" sz="2400" dirty="0">
                <a:latin typeface="+mn-lt"/>
              </a:rPr>
              <a:t> component</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89632892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smtClean="0"/>
              <a:t>Figure 14.32 </a:t>
            </a:r>
            <a:r>
              <a:rPr lang="en-IN" dirty="0"/>
              <a:t>Demonstrating the </a:t>
            </a:r>
            <a:r>
              <a:rPr lang="en-IN" dirty="0">
                <a:latin typeface="Consolas" panose="020B0609020204030204" pitchFamily="49" charset="0"/>
                <a:ea typeface="+mn-ea"/>
                <a:cs typeface="+mn-cs"/>
                <a:sym typeface="Arial"/>
              </a:rPr>
              <a:t>ToolTip</a:t>
            </a:r>
            <a:r>
              <a:rPr lang="en-IN" dirty="0"/>
              <a:t> </a:t>
            </a:r>
            <a:r>
              <a:rPr lang="en-IN" dirty="0" smtClean="0"/>
              <a:t>Component</a:t>
            </a:r>
            <a:endParaRPr lang="en-IN" dirty="0"/>
          </a:p>
        </p:txBody>
      </p:sp>
      <p:pic>
        <p:nvPicPr>
          <p:cNvPr id="5" name="Picture 4" descr="A tool tip demonstration window. The window has two lines of text. Line 1: This is a label. Line 2: This is another label. When the mouse hovers over line 1, a tool tip window appears which reads, first label. When it hovers over line 2, a tool tip window reads, second lab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951" y="1929076"/>
            <a:ext cx="7516098" cy="1525006"/>
          </a:xfrm>
          <a:prstGeom prst="rect">
            <a:avLst/>
          </a:prstGeom>
        </p:spPr>
      </p:pic>
    </p:spTree>
    <p:extLst>
      <p:ext uri="{BB962C8B-B14F-4D97-AF65-F5344CB8AC3E}">
        <p14:creationId xmlns:p14="http://schemas.microsoft.com/office/powerpoint/2010/main" val="307539091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14.9 ToolTips </a:t>
            </a:r>
            <a:r>
              <a:rPr lang="en-US" sz="2000" b="0" dirty="0" smtClean="0"/>
              <a:t>(3 </a:t>
            </a:r>
            <a:r>
              <a:rPr lang="en-US" sz="2000" b="0" dirty="0"/>
              <a:t>of 4)</a:t>
            </a:r>
            <a:endParaRPr lang="en-IN" dirty="0"/>
          </a:p>
        </p:txBody>
      </p:sp>
      <p:sp>
        <p:nvSpPr>
          <p:cNvPr id="3" name="Text Placeholder 2"/>
          <p:cNvSpPr>
            <a:spLocks noGrp="1"/>
          </p:cNvSpPr>
          <p:nvPr>
            <p:ph type="body" idx="1"/>
          </p:nvPr>
        </p:nvSpPr>
        <p:spPr/>
        <p:txBody>
          <a:bodyPr/>
          <a:lstStyle/>
          <a:p>
            <a:r>
              <a:rPr lang="en-US" altLang="en-US" sz="2400" dirty="0">
                <a:latin typeface="+mn-lt"/>
              </a:rPr>
              <a:t>Figure 14.33 shows the </a:t>
            </a:r>
            <a:r>
              <a:rPr lang="en-US" altLang="en-US" sz="2400" dirty="0">
                <a:solidFill>
                  <a:schemeClr val="tx1"/>
                </a:solidFill>
                <a:latin typeface="Consolas" panose="020B0609020204030204" pitchFamily="49" charset="0"/>
                <a:ea typeface="+mn-ea"/>
                <a:cs typeface="+mn-cs"/>
              </a:rPr>
              <a:t>ToolTip</a:t>
            </a:r>
            <a:r>
              <a:rPr lang="en-US" altLang="en-US" sz="2400" dirty="0">
                <a:latin typeface="+mn-lt"/>
              </a:rPr>
              <a:t> in the component tray</a:t>
            </a:r>
            <a:r>
              <a:rPr lang="en-US" altLang="en-US" sz="2400" dirty="0" smtClean="0">
                <a:latin typeface="+mn-lt"/>
              </a:rPr>
              <a:t>.</a:t>
            </a:r>
            <a:endParaRPr lang="en-US" altLang="en-US" sz="2400" dirty="0">
              <a:latin typeface="+mn-lt"/>
            </a:endParaRPr>
          </a:p>
          <a:p>
            <a:r>
              <a:rPr lang="en-US" altLang="en-US" sz="2400" dirty="0">
                <a:latin typeface="+mn-lt"/>
              </a:rPr>
              <a:t>We set the tool tip text for the first </a:t>
            </a:r>
            <a:r>
              <a:rPr lang="en-US" altLang="en-US" sz="2400" dirty="0">
                <a:solidFill>
                  <a:schemeClr val="tx1"/>
                </a:solidFill>
                <a:latin typeface="Consolas" panose="020B0609020204030204" pitchFamily="49" charset="0"/>
                <a:ea typeface="+mn-ea"/>
                <a:cs typeface="+mn-cs"/>
              </a:rPr>
              <a:t>Label</a:t>
            </a:r>
            <a:r>
              <a:rPr lang="en-US" altLang="en-US" sz="2400" dirty="0">
                <a:latin typeface="+mn-lt"/>
              </a:rPr>
              <a:t> to </a:t>
            </a:r>
            <a:r>
              <a:rPr lang="en-US" altLang="en-US" sz="2400" b="1" dirty="0">
                <a:latin typeface="+mn-lt"/>
              </a:rPr>
              <a:t>"</a:t>
            </a:r>
            <a:r>
              <a:rPr lang="en-US" altLang="en-US" sz="2400" dirty="0">
                <a:solidFill>
                  <a:schemeClr val="tx1"/>
                </a:solidFill>
                <a:latin typeface="Consolas" panose="020B0609020204030204" pitchFamily="49" charset="0"/>
                <a:ea typeface="+mn-ea"/>
                <a:cs typeface="+mn-cs"/>
              </a:rPr>
              <a:t>First Label</a:t>
            </a:r>
            <a:r>
              <a:rPr lang="en-US" altLang="en-US" sz="2400" b="1" dirty="0">
                <a:latin typeface="+mn-lt"/>
              </a:rPr>
              <a:t>" </a:t>
            </a:r>
            <a:r>
              <a:rPr lang="en-US" altLang="en-US" sz="2400" dirty="0">
                <a:latin typeface="+mn-lt"/>
              </a:rPr>
              <a:t>and the tool tip text for the second </a:t>
            </a:r>
            <a:r>
              <a:rPr lang="en-US" altLang="en-US" sz="2400" dirty="0">
                <a:solidFill>
                  <a:schemeClr val="tx1"/>
                </a:solidFill>
                <a:latin typeface="Consolas" panose="020B0609020204030204" pitchFamily="49" charset="0"/>
                <a:ea typeface="+mn-ea"/>
                <a:cs typeface="+mn-cs"/>
              </a:rPr>
              <a:t>Label</a:t>
            </a:r>
            <a:r>
              <a:rPr lang="en-US" altLang="en-US" sz="2400" dirty="0">
                <a:latin typeface="+mn-lt"/>
              </a:rPr>
              <a:t> to </a:t>
            </a:r>
            <a:r>
              <a:rPr lang="en-US" altLang="en-US" sz="2400" b="1" dirty="0">
                <a:latin typeface="+mn-lt"/>
              </a:rPr>
              <a:t>"</a:t>
            </a:r>
            <a:r>
              <a:rPr lang="en-US" altLang="en-US" sz="2400" dirty="0">
                <a:solidFill>
                  <a:schemeClr val="tx1"/>
                </a:solidFill>
                <a:latin typeface="Consolas" panose="020B0609020204030204" pitchFamily="49" charset="0"/>
                <a:ea typeface="+mn-ea"/>
                <a:cs typeface="+mn-cs"/>
              </a:rPr>
              <a:t>Second Label</a:t>
            </a:r>
            <a:r>
              <a:rPr lang="en-US" altLang="en-US" sz="2400" b="1" dirty="0" smtClean="0">
                <a:latin typeface="+mn-lt"/>
              </a:rPr>
              <a:t>".</a:t>
            </a:r>
            <a:endParaRPr lang="en-US" altLang="en-US" sz="2400" b="1" dirty="0">
              <a:latin typeface="+mn-lt"/>
            </a:endParaRPr>
          </a:p>
        </p:txBody>
      </p:sp>
    </p:spTree>
    <p:extLst>
      <p:ext uri="{BB962C8B-B14F-4D97-AF65-F5344CB8AC3E}">
        <p14:creationId xmlns:p14="http://schemas.microsoft.com/office/powerpoint/2010/main" val="7795429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14.2 </a:t>
            </a:r>
            <a:r>
              <a:rPr lang="en-US" dirty="0" smtClean="0"/>
              <a:t>Windows Forms </a:t>
            </a:r>
            <a:r>
              <a:rPr lang="en-US" sz="2000" b="0" dirty="0"/>
              <a:t>(1 of </a:t>
            </a:r>
            <a:r>
              <a:rPr lang="en-US" sz="2000" b="0" dirty="0" smtClean="0"/>
              <a:t>4)</a:t>
            </a:r>
            <a:endParaRPr lang="en-US" dirty="0"/>
          </a:p>
        </p:txBody>
      </p:sp>
      <p:sp>
        <p:nvSpPr>
          <p:cNvPr id="3" name="Text Placeholder 2"/>
          <p:cNvSpPr>
            <a:spLocks noGrp="1"/>
          </p:cNvSpPr>
          <p:nvPr>
            <p:ph type="body" idx="1"/>
          </p:nvPr>
        </p:nvSpPr>
        <p:spPr>
          <a:xfrm>
            <a:off x="457200" y="1600200"/>
            <a:ext cx="8093242" cy="4525963"/>
          </a:xfrm>
        </p:spPr>
        <p:txBody>
          <a:bodyPr/>
          <a:lstStyle/>
          <a:p>
            <a:r>
              <a:rPr lang="en-US" altLang="en-US" sz="2400" dirty="0">
                <a:latin typeface="+mn-lt"/>
              </a:rPr>
              <a:t>A </a:t>
            </a:r>
            <a:r>
              <a:rPr lang="en-US" altLang="en-US" sz="2400" dirty="0" smtClean="0">
                <a:latin typeface="Consolas" panose="020B0609020204030204" pitchFamily="49" charset="0"/>
              </a:rPr>
              <a:t>Form</a:t>
            </a:r>
            <a:r>
              <a:rPr lang="en-US" altLang="en-US" sz="2400" dirty="0" smtClean="0">
                <a:latin typeface="+mn-lt"/>
              </a:rPr>
              <a:t> </a:t>
            </a:r>
            <a:r>
              <a:rPr lang="en-US" altLang="en-US" sz="2400" dirty="0">
                <a:latin typeface="+mn-lt"/>
              </a:rPr>
              <a:t>is a graphical element that appears on your computer’s desktop; it can be a dialog, a window or an </a:t>
            </a:r>
            <a:r>
              <a:rPr lang="en-US" altLang="en-US" sz="2400" dirty="0" smtClean="0">
                <a:latin typeface="+mn-lt"/>
              </a:rPr>
              <a:t>M</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I </a:t>
            </a:r>
            <a:r>
              <a:rPr lang="en-US" altLang="en-US" sz="2400" dirty="0">
                <a:latin typeface="+mn-lt"/>
              </a:rPr>
              <a:t>window.</a:t>
            </a:r>
          </a:p>
          <a:p>
            <a:r>
              <a:rPr lang="en-US" altLang="en-US" sz="2400" dirty="0">
                <a:latin typeface="+mn-lt"/>
              </a:rPr>
              <a:t>A component is an instance of a class that implements the </a:t>
            </a:r>
            <a:r>
              <a:rPr lang="en-US" altLang="en-US" sz="2400" dirty="0">
                <a:latin typeface="Consolas" panose="020B0609020204030204" pitchFamily="49" charset="0"/>
              </a:rPr>
              <a:t>IComponent</a:t>
            </a:r>
            <a:r>
              <a:rPr lang="en-US" altLang="en-US" sz="2400" dirty="0">
                <a:latin typeface="+mn-lt"/>
              </a:rPr>
              <a:t> interface, which defines the behaviors that components must implement, such as how the component is loaded.</a:t>
            </a:r>
          </a:p>
          <a:p>
            <a:r>
              <a:rPr lang="en-US" altLang="en-US" sz="2400" dirty="0">
                <a:latin typeface="+mn-lt"/>
              </a:rPr>
              <a:t>A control, such as a </a:t>
            </a:r>
            <a:r>
              <a:rPr lang="en-US" altLang="en-US" sz="2400" dirty="0">
                <a:latin typeface="Consolas" panose="020B0609020204030204" pitchFamily="49" charset="0"/>
              </a:rPr>
              <a:t>Button</a:t>
            </a:r>
            <a:r>
              <a:rPr lang="en-US" altLang="en-US" sz="2400" dirty="0">
                <a:latin typeface="+mn-lt"/>
              </a:rPr>
              <a:t> or </a:t>
            </a:r>
            <a:r>
              <a:rPr lang="en-US" altLang="en-US" sz="2400" dirty="0">
                <a:latin typeface="Consolas" panose="020B0609020204030204" pitchFamily="49" charset="0"/>
              </a:rPr>
              <a:t>Label</a:t>
            </a:r>
            <a:r>
              <a:rPr lang="en-US" altLang="en-US" sz="2400" b="1" dirty="0">
                <a:latin typeface="+mn-lt"/>
              </a:rPr>
              <a:t>,</a:t>
            </a:r>
            <a:r>
              <a:rPr lang="en-US" altLang="en-US" sz="2400" dirty="0">
                <a:latin typeface="+mn-lt"/>
              </a:rPr>
              <a:t> has a graphical representation at runtime</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31368865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smtClean="0"/>
              <a:t>Figure 14.33 </a:t>
            </a:r>
            <a:r>
              <a:rPr lang="en-IN" dirty="0"/>
              <a:t>Demonstrating the Component </a:t>
            </a:r>
            <a:r>
              <a:rPr lang="en-IN" dirty="0" smtClean="0"/>
              <a:t>Tray</a:t>
            </a:r>
            <a:endParaRPr lang="en-IN" dirty="0"/>
          </a:p>
        </p:txBody>
      </p:sp>
      <p:pic>
        <p:nvPicPr>
          <p:cNvPr id="4" name="Picture 3" descr="A form window. The window shows the previous tool tip demonstration dialog box. Below the dialog box is the component tray which lists tool tip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859" y="1634974"/>
            <a:ext cx="7382283" cy="2703152"/>
          </a:xfrm>
          <a:prstGeom prst="rect">
            <a:avLst/>
          </a:prstGeom>
        </p:spPr>
      </p:pic>
    </p:spTree>
    <p:extLst>
      <p:ext uri="{BB962C8B-B14F-4D97-AF65-F5344CB8AC3E}">
        <p14:creationId xmlns:p14="http://schemas.microsoft.com/office/powerpoint/2010/main" val="300746752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14.9 ToolTips </a:t>
            </a:r>
            <a:r>
              <a:rPr lang="en-US" sz="2000" b="0" dirty="0" smtClean="0"/>
              <a:t>(4 </a:t>
            </a:r>
            <a:r>
              <a:rPr lang="en-US" sz="2000" b="0" dirty="0"/>
              <a:t>of 4)</a:t>
            </a:r>
            <a:endParaRPr lang="en-IN" dirty="0"/>
          </a:p>
        </p:txBody>
      </p:sp>
      <p:sp>
        <p:nvSpPr>
          <p:cNvPr id="3" name="Text Placeholder 2"/>
          <p:cNvSpPr>
            <a:spLocks noGrp="1"/>
          </p:cNvSpPr>
          <p:nvPr>
            <p:ph type="body" idx="1"/>
          </p:nvPr>
        </p:nvSpPr>
        <p:spPr/>
        <p:txBody>
          <a:bodyPr/>
          <a:lstStyle/>
          <a:p>
            <a:r>
              <a:rPr lang="en-US" altLang="en-US" sz="2400" dirty="0" smtClean="0">
                <a:latin typeface="+mn-lt"/>
              </a:rPr>
              <a:t>Figure 14.34 </a:t>
            </a:r>
            <a:r>
              <a:rPr lang="en-US" altLang="en-US" sz="2400" dirty="0">
                <a:latin typeface="+mn-lt"/>
              </a:rPr>
              <a:t>demonstrates setting the tool-tip text for the first </a:t>
            </a:r>
            <a:r>
              <a:rPr lang="en-US" altLang="en-US" sz="2400" dirty="0">
                <a:solidFill>
                  <a:schemeClr val="tx1"/>
                </a:solidFill>
                <a:latin typeface="Consolas" panose="020B0609020204030204" pitchFamily="49" charset="0"/>
                <a:ea typeface="+mn-ea"/>
                <a:cs typeface="+mn-cs"/>
              </a:rPr>
              <a:t>Label</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66108981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latin typeface="Times New Roman" panose="02020603050405020304" pitchFamily="18" charset="0"/>
                <a:cs typeface="Times New Roman" panose="02020603050405020304" pitchFamily="18" charset="0"/>
              </a:rPr>
              <a:t>Figure </a:t>
            </a:r>
            <a:r>
              <a:rPr lang="en-US" dirty="0">
                <a:latin typeface="Times New Roman" panose="02020603050405020304" pitchFamily="18" charset="0"/>
                <a:cs typeface="Times New Roman" panose="02020603050405020304" pitchFamily="18" charset="0"/>
              </a:rPr>
              <a:t>14.34 Setting a Control's Tool Tip Text</a:t>
            </a:r>
            <a:endParaRPr lang="en-IN" dirty="0">
              <a:latin typeface="Times New Roman" panose="02020603050405020304" pitchFamily="18" charset="0"/>
              <a:cs typeface="Times New Roman" panose="02020603050405020304" pitchFamily="18" charset="0"/>
            </a:endParaRPr>
          </a:p>
        </p:txBody>
      </p:sp>
      <p:pic>
        <p:nvPicPr>
          <p:cNvPr id="4" name="Picture 3" descr="The properties window. In the drop down list, the option, label 1 system, period, windows, period, forms, period, label is selected. Below this, the following properties are listed: text align, tooltip on tooltip 1, and use compatible text. The second option, tool tip on tool tip 1, is selected, which is the property to set tool tip text. Next to it is a drop down menu. The option, first label, is selected. At the bottom of the window, the description of the property reads, determine the tooltip shown when the mouse hovers over the contro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65" y="1823149"/>
            <a:ext cx="7697470" cy="2179320"/>
          </a:xfrm>
          <a:prstGeom prst="rect">
            <a:avLst/>
          </a:prstGeom>
        </p:spPr>
      </p:pic>
    </p:spTree>
    <p:extLst>
      <p:ext uri="{BB962C8B-B14F-4D97-AF65-F5344CB8AC3E}">
        <p14:creationId xmlns:p14="http://schemas.microsoft.com/office/powerpoint/2010/main" val="154031908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14.10</a:t>
            </a:r>
            <a:r>
              <a:rPr lang="en-US" dirty="0"/>
              <a:t> NumericUpDown </a:t>
            </a:r>
            <a:r>
              <a:rPr lang="en-US" dirty="0" smtClean="0"/>
              <a:t>Control </a:t>
            </a:r>
            <a:r>
              <a:rPr lang="en-US" sz="2000" b="0" dirty="0"/>
              <a:t>(1 of 2)</a:t>
            </a:r>
            <a:endParaRPr lang="en-IN" sz="2000" dirty="0"/>
          </a:p>
        </p:txBody>
      </p:sp>
      <p:sp>
        <p:nvSpPr>
          <p:cNvPr id="3" name="Text Placeholder 2"/>
          <p:cNvSpPr>
            <a:spLocks noGrp="1"/>
          </p:cNvSpPr>
          <p:nvPr>
            <p:ph type="body" idx="1"/>
          </p:nvPr>
        </p:nvSpPr>
        <p:spPr/>
        <p:txBody>
          <a:bodyPr/>
          <a:lstStyle/>
          <a:p>
            <a:r>
              <a:rPr lang="en-US" sz="2400" dirty="0">
                <a:latin typeface="+mn-lt"/>
              </a:rPr>
              <a:t>Restricting a user’s input choices to a specific range of numeric values can be done with a </a:t>
            </a:r>
            <a:r>
              <a:rPr lang="en-US" sz="2400" dirty="0">
                <a:solidFill>
                  <a:schemeClr val="tx1"/>
                </a:solidFill>
                <a:latin typeface="Consolas" panose="020B0609020204030204" pitchFamily="49" charset="0"/>
                <a:ea typeface="+mn-ea"/>
                <a:cs typeface="+mn-cs"/>
              </a:rPr>
              <a:t>NumericUpDown</a:t>
            </a:r>
            <a:r>
              <a:rPr lang="en-US" sz="2400" dirty="0">
                <a:latin typeface="+mn-lt"/>
              </a:rPr>
              <a:t> control.</a:t>
            </a:r>
          </a:p>
          <a:p>
            <a:r>
              <a:rPr lang="en-US" sz="2400" dirty="0">
                <a:latin typeface="+mn-lt"/>
              </a:rPr>
              <a:t>A user can type numeric values into this control or click up and down arrows.</a:t>
            </a:r>
          </a:p>
          <a:p>
            <a:r>
              <a:rPr lang="en-US" sz="2400" dirty="0">
                <a:latin typeface="+mn-lt"/>
              </a:rPr>
              <a:t>Figure 14.35 describes common </a:t>
            </a:r>
            <a:r>
              <a:rPr lang="en-US" sz="2400" dirty="0">
                <a:solidFill>
                  <a:schemeClr val="tx1"/>
                </a:solidFill>
                <a:latin typeface="Consolas" panose="020B0609020204030204" pitchFamily="49" charset="0"/>
                <a:ea typeface="+mn-ea"/>
                <a:cs typeface="+mn-cs"/>
              </a:rPr>
              <a:t>NumericUpDown</a:t>
            </a:r>
            <a:r>
              <a:rPr lang="en-US" sz="2400" dirty="0">
                <a:latin typeface="+mn-lt"/>
              </a:rPr>
              <a:t> properties and an event</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62283007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t>
            </a:r>
            <a:r>
              <a:rPr lang="en-US" dirty="0"/>
              <a:t>14.35 </a:t>
            </a:r>
            <a:r>
              <a:rPr lang="en-US" dirty="0">
                <a:latin typeface="Consolas" panose="020B0609020204030204" pitchFamily="49" charset="0"/>
              </a:rPr>
              <a:t>NumericUpDown</a:t>
            </a:r>
            <a:r>
              <a:rPr lang="en-US" dirty="0"/>
              <a:t> Properties and an </a:t>
            </a:r>
            <a:r>
              <a:rPr lang="en-US" dirty="0" smtClean="0"/>
              <a:t>Event </a:t>
            </a:r>
            <a:r>
              <a:rPr lang="en-US" sz="2000" b="0" dirty="0" smtClean="0"/>
              <a:t>(1 of 2)</a:t>
            </a:r>
            <a:endParaRPr lang="en-IN" sz="2000" b="0" dirty="0"/>
          </a:p>
        </p:txBody>
      </p:sp>
      <p:sp>
        <p:nvSpPr>
          <p:cNvPr id="3" name="Text Placeholder 2"/>
          <p:cNvSpPr>
            <a:spLocks noGrp="1"/>
          </p:cNvSpPr>
          <p:nvPr>
            <p:ph type="body" idx="1"/>
          </p:nvPr>
        </p:nvSpPr>
        <p:spPr>
          <a:xfrm>
            <a:off x="457200" y="1600201"/>
            <a:ext cx="8229600" cy="376084"/>
          </a:xfrm>
        </p:spPr>
        <p:txBody>
          <a:bodyPr/>
          <a:lstStyle/>
          <a:p>
            <a:pPr marL="0" indent="0">
              <a:buNone/>
            </a:pPr>
            <a:r>
              <a:rPr lang="en-US" sz="2000" b="1" dirty="0">
                <a:solidFill>
                  <a:schemeClr val="tx1"/>
                </a:solidFill>
                <a:latin typeface="+mn-lt"/>
              </a:rPr>
              <a:t>Common </a:t>
            </a:r>
            <a:r>
              <a:rPr lang="en-US" sz="2000" b="1" dirty="0" smtClean="0">
                <a:solidFill>
                  <a:schemeClr val="tx1"/>
                </a:solidFill>
                <a:latin typeface="+mn-lt"/>
              </a:rPr>
              <a:t>Properties</a:t>
            </a:r>
            <a:endParaRPr lang="en-IN" sz="20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1510979083"/>
              </p:ext>
            </p:extLst>
          </p:nvPr>
        </p:nvGraphicFramePr>
        <p:xfrm>
          <a:off x="589936" y="2173067"/>
          <a:ext cx="7775665" cy="4053840"/>
        </p:xfrm>
        <a:graphic>
          <a:graphicData uri="http://schemas.openxmlformats.org/drawingml/2006/table">
            <a:tbl>
              <a:tblPr firstRow="1" bandRow="1">
                <a:tableStyleId>{5940675A-B579-460E-94D1-54222C63F5DA}</a:tableStyleId>
              </a:tblPr>
              <a:tblGrid>
                <a:gridCol w="2580967">
                  <a:extLst>
                    <a:ext uri="{9D8B030D-6E8A-4147-A177-3AD203B41FA5}">
                      <a16:colId xmlns:a16="http://schemas.microsoft.com/office/drawing/2014/main" val="765069300"/>
                    </a:ext>
                  </a:extLst>
                </a:gridCol>
                <a:gridCol w="5194698">
                  <a:extLst>
                    <a:ext uri="{9D8B030D-6E8A-4147-A177-3AD203B41FA5}">
                      <a16:colId xmlns:a16="http://schemas.microsoft.com/office/drawing/2014/main" val="3986145724"/>
                    </a:ext>
                  </a:extLst>
                </a:gridCol>
              </a:tblGrid>
              <a:tr h="277390">
                <a:tc>
                  <a:txBody>
                    <a:bodyPr/>
                    <a:lstStyle/>
                    <a:p>
                      <a:r>
                        <a:rPr lang="en-US" sz="1600" b="1" i="0" u="none" strike="noStrike" cap="none" dirty="0" smtClean="0">
                          <a:solidFill>
                            <a:schemeClr val="tx1"/>
                          </a:solidFill>
                          <a:latin typeface="Consolas" panose="020B0609020204030204" pitchFamily="49" charset="0"/>
                          <a:ea typeface="+mn-ea"/>
                          <a:cs typeface="+mn-cs"/>
                          <a:sym typeface="Arial"/>
                        </a:rPr>
                        <a:t>NumericUpDown</a:t>
                      </a:r>
                    </a:p>
                    <a:p>
                      <a:r>
                        <a:rPr lang="en-US" sz="1600" b="1" i="0" u="none" strike="noStrike" cap="none" baseline="0" dirty="0" smtClean="0">
                          <a:solidFill>
                            <a:schemeClr val="tx1"/>
                          </a:solidFill>
                          <a:latin typeface="+mn-lt"/>
                          <a:ea typeface="+mn-ea"/>
                          <a:cs typeface="+mn-cs"/>
                          <a:sym typeface="Arial"/>
                        </a:rPr>
                        <a:t>properties and an event</a:t>
                      </a:r>
                      <a:endParaRPr lang="en-US" sz="1600" b="1" i="0" dirty="0"/>
                    </a:p>
                  </a:txBody>
                  <a:tcPr anchor="b"/>
                </a:tc>
                <a:tc>
                  <a:txBody>
                    <a:bodyPr/>
                    <a:lstStyle/>
                    <a:p>
                      <a:r>
                        <a:rPr lang="en-US" sz="1600" b="1" i="0" u="none" strike="noStrike" cap="none" baseline="0" dirty="0" smtClean="0">
                          <a:solidFill>
                            <a:schemeClr val="tx1"/>
                          </a:solidFill>
                          <a:latin typeface="+mn-lt"/>
                          <a:ea typeface="+mn-ea"/>
                          <a:cs typeface="+mn-cs"/>
                          <a:sym typeface="Arial"/>
                        </a:rPr>
                        <a:t>Description</a:t>
                      </a:r>
                      <a:endParaRPr lang="en-US" sz="1600" b="1" i="0" dirty="0"/>
                    </a:p>
                  </a:txBody>
                  <a:tcPr anchor="b"/>
                </a:tc>
                <a:extLst>
                  <a:ext uri="{0D108BD9-81ED-4DB2-BD59-A6C34878D82A}">
                    <a16:rowId xmlns:a16="http://schemas.microsoft.com/office/drawing/2014/main" val="2179654138"/>
                  </a:ext>
                </a:extLst>
              </a:tr>
              <a:tr h="277390">
                <a:tc>
                  <a:txBody>
                    <a:bodyPr/>
                    <a:lstStyle/>
                    <a:p>
                      <a:r>
                        <a:rPr lang="en-US" sz="1600" b="0" i="0" u="none" strike="noStrike" cap="none" dirty="0" smtClean="0">
                          <a:solidFill>
                            <a:schemeClr val="tx1"/>
                          </a:solidFill>
                          <a:latin typeface="Consolas" panose="020B0609020204030204" pitchFamily="49" charset="0"/>
                          <a:ea typeface="+mn-ea"/>
                          <a:cs typeface="+mn-cs"/>
                          <a:sym typeface="Arial"/>
                        </a:rPr>
                        <a:t>DecimalPlaces</a:t>
                      </a:r>
                      <a:endParaRPr lang="en-US" sz="1600" b="0" i="0" u="none" strike="noStrike" cap="none" dirty="0">
                        <a:solidFill>
                          <a:schemeClr val="tx1"/>
                        </a:solidFill>
                        <a:latin typeface="Consolas" panose="020B0609020204030204" pitchFamily="49" charset="0"/>
                        <a:ea typeface="+mn-ea"/>
                        <a:cs typeface="+mn-cs"/>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Specifies how many decimal places to display in the control.</a:t>
                      </a:r>
                      <a:endParaRPr lang="en-US" sz="1600" i="0" dirty="0"/>
                    </a:p>
                  </a:txBody>
                  <a:tcPr/>
                </a:tc>
                <a:extLst>
                  <a:ext uri="{0D108BD9-81ED-4DB2-BD59-A6C34878D82A}">
                    <a16:rowId xmlns:a16="http://schemas.microsoft.com/office/drawing/2014/main" val="405990542"/>
                  </a:ext>
                </a:extLst>
              </a:tr>
              <a:tr h="394186">
                <a:tc>
                  <a:txBody>
                    <a:bodyPr/>
                    <a:lstStyle/>
                    <a:p>
                      <a:r>
                        <a:rPr lang="en-US" sz="1600" b="0" i="0" u="none" strike="noStrike" cap="none" dirty="0" smtClean="0">
                          <a:solidFill>
                            <a:schemeClr val="tx1"/>
                          </a:solidFill>
                          <a:latin typeface="Consolas" panose="020B0609020204030204" pitchFamily="49" charset="0"/>
                          <a:ea typeface="+mn-ea"/>
                          <a:cs typeface="+mn-cs"/>
                          <a:sym typeface="Arial"/>
                        </a:rPr>
                        <a:t>Increment</a:t>
                      </a:r>
                      <a:endParaRPr lang="en-US" sz="1600" b="0" i="0" u="none" strike="noStrike" cap="none" dirty="0">
                        <a:solidFill>
                          <a:schemeClr val="tx1"/>
                        </a:solidFill>
                        <a:latin typeface="Consolas" panose="020B0609020204030204" pitchFamily="49" charset="0"/>
                        <a:ea typeface="+mn-ea"/>
                        <a:cs typeface="+mn-cs"/>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Specifies by how much the current number in the control changes when the user clicks the control’s up and down arrows.</a:t>
                      </a:r>
                      <a:endParaRPr lang="en-US" sz="1600" i="0" dirty="0"/>
                    </a:p>
                  </a:txBody>
                  <a:tcPr/>
                </a:tc>
                <a:extLst>
                  <a:ext uri="{0D108BD9-81ED-4DB2-BD59-A6C34878D82A}">
                    <a16:rowId xmlns:a16="http://schemas.microsoft.com/office/drawing/2014/main" val="2152286383"/>
                  </a:ext>
                </a:extLst>
              </a:tr>
              <a:tr h="160594">
                <a:tc>
                  <a:txBody>
                    <a:bodyPr/>
                    <a:lstStyle/>
                    <a:p>
                      <a:r>
                        <a:rPr lang="en-US" sz="1600" b="0" i="0" u="none" strike="noStrike" cap="none" dirty="0" smtClean="0">
                          <a:solidFill>
                            <a:schemeClr val="tx1"/>
                          </a:solidFill>
                          <a:latin typeface="Consolas" panose="020B0609020204030204" pitchFamily="49" charset="0"/>
                          <a:ea typeface="+mn-ea"/>
                          <a:cs typeface="+mn-cs"/>
                          <a:sym typeface="Arial"/>
                        </a:rPr>
                        <a:t>Maximum</a:t>
                      </a:r>
                      <a:endParaRPr lang="en-US" sz="1600" b="0" i="0" u="none" strike="noStrike" cap="none" dirty="0">
                        <a:solidFill>
                          <a:schemeClr val="tx1"/>
                        </a:solidFill>
                        <a:latin typeface="Consolas" panose="020B0609020204030204" pitchFamily="49" charset="0"/>
                        <a:ea typeface="+mn-ea"/>
                        <a:cs typeface="+mn-cs"/>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Largest value in the control’s range.</a:t>
                      </a:r>
                      <a:endParaRPr lang="en-US" sz="1600" i="0" dirty="0"/>
                    </a:p>
                  </a:txBody>
                  <a:tcPr/>
                </a:tc>
                <a:extLst>
                  <a:ext uri="{0D108BD9-81ED-4DB2-BD59-A6C34878D82A}">
                    <a16:rowId xmlns:a16="http://schemas.microsoft.com/office/drawing/2014/main" val="2789292975"/>
                  </a:ext>
                </a:extLst>
              </a:tr>
              <a:tr h="160594">
                <a:tc>
                  <a:txBody>
                    <a:bodyPr/>
                    <a:lstStyle/>
                    <a:p>
                      <a:r>
                        <a:rPr lang="en-US" sz="1600" b="0" i="0" u="none" strike="noStrike" cap="none" dirty="0" smtClean="0">
                          <a:solidFill>
                            <a:schemeClr val="tx1"/>
                          </a:solidFill>
                          <a:latin typeface="Consolas" panose="020B0609020204030204" pitchFamily="49" charset="0"/>
                          <a:ea typeface="+mn-ea"/>
                          <a:cs typeface="+mn-cs"/>
                          <a:sym typeface="Arial"/>
                        </a:rPr>
                        <a:t>Minimum</a:t>
                      </a:r>
                      <a:endParaRPr lang="en-US" sz="1600" b="0" i="0" u="none" strike="noStrike" cap="none" dirty="0">
                        <a:solidFill>
                          <a:schemeClr val="tx1"/>
                        </a:solidFill>
                        <a:latin typeface="Consolas" panose="020B0609020204030204" pitchFamily="49" charset="0"/>
                        <a:ea typeface="+mn-ea"/>
                        <a:cs typeface="+mn-cs"/>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Smallest value in the control’s range.</a:t>
                      </a:r>
                      <a:endParaRPr lang="en-US" sz="1600" i="0" dirty="0"/>
                    </a:p>
                  </a:txBody>
                  <a:tcPr/>
                </a:tc>
                <a:extLst>
                  <a:ext uri="{0D108BD9-81ED-4DB2-BD59-A6C34878D82A}">
                    <a16:rowId xmlns:a16="http://schemas.microsoft.com/office/drawing/2014/main" val="1519574954"/>
                  </a:ext>
                </a:extLst>
              </a:tr>
              <a:tr h="510982">
                <a:tc>
                  <a:txBody>
                    <a:bodyPr/>
                    <a:lstStyle/>
                    <a:p>
                      <a:r>
                        <a:rPr lang="en-US" sz="1600" b="0" i="0" u="none" strike="noStrike" cap="none" dirty="0" smtClean="0">
                          <a:solidFill>
                            <a:schemeClr val="tx1"/>
                          </a:solidFill>
                          <a:latin typeface="Consolas" panose="020B0609020204030204" pitchFamily="49" charset="0"/>
                          <a:ea typeface="+mn-ea"/>
                          <a:cs typeface="+mn-cs"/>
                          <a:sym typeface="Arial"/>
                        </a:rPr>
                        <a:t>UpDownAlign</a:t>
                      </a:r>
                      <a:endParaRPr lang="en-US" sz="1600" b="0" i="0" u="none" strike="noStrike" cap="none" dirty="0">
                        <a:solidFill>
                          <a:schemeClr val="tx1"/>
                        </a:solidFill>
                        <a:latin typeface="Consolas" panose="020B0609020204030204" pitchFamily="49" charset="0"/>
                        <a:ea typeface="+mn-ea"/>
                        <a:cs typeface="+mn-cs"/>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Modifies the alignment of the up and down </a:t>
                      </a:r>
                      <a:r>
                        <a:rPr lang="en-US" sz="1600" b="0" i="0" u="none" strike="noStrike" cap="none" dirty="0" smtClean="0">
                          <a:solidFill>
                            <a:schemeClr val="tx1"/>
                          </a:solidFill>
                          <a:latin typeface="Consolas" panose="020B0609020204030204" pitchFamily="49" charset="0"/>
                          <a:ea typeface="+mn-ea"/>
                          <a:cs typeface="+mn-cs"/>
                          <a:sym typeface="Arial"/>
                        </a:rPr>
                        <a:t>Button</a:t>
                      </a:r>
                      <a:r>
                        <a:rPr lang="en-US" sz="1600" b="0" i="0" u="none" strike="noStrike" cap="none" baseline="0" dirty="0" smtClean="0">
                          <a:solidFill>
                            <a:schemeClr val="tx1"/>
                          </a:solidFill>
                          <a:latin typeface="+mn-lt"/>
                          <a:ea typeface="+mn-ea"/>
                          <a:cs typeface="+mn-cs"/>
                          <a:sym typeface="Arial"/>
                        </a:rPr>
                        <a:t>s on the </a:t>
                      </a:r>
                      <a:r>
                        <a:rPr lang="en-US" sz="1600" b="0" i="0" u="none" strike="noStrike" cap="none" dirty="0" smtClean="0">
                          <a:solidFill>
                            <a:schemeClr val="tx1"/>
                          </a:solidFill>
                          <a:latin typeface="Consolas" panose="020B0609020204030204" pitchFamily="49" charset="0"/>
                          <a:ea typeface="+mn-ea"/>
                          <a:cs typeface="+mn-cs"/>
                          <a:sym typeface="Arial"/>
                        </a:rPr>
                        <a:t>NumericUpDown</a:t>
                      </a:r>
                      <a:r>
                        <a:rPr lang="en-US" sz="1600" b="0" i="0" u="none" strike="noStrike" cap="none" baseline="0" dirty="0" smtClean="0">
                          <a:solidFill>
                            <a:schemeClr val="tx1"/>
                          </a:solidFill>
                          <a:latin typeface="+mn-lt"/>
                          <a:ea typeface="+mn-ea"/>
                          <a:cs typeface="+mn-cs"/>
                          <a:sym typeface="Arial"/>
                        </a:rPr>
                        <a:t> control. This property can be used to display these </a:t>
                      </a:r>
                      <a:r>
                        <a:rPr lang="en-US" sz="1600" b="0" i="0" u="none" strike="noStrike" cap="none" dirty="0" smtClean="0">
                          <a:solidFill>
                            <a:schemeClr val="tx1"/>
                          </a:solidFill>
                          <a:latin typeface="Consolas" panose="020B0609020204030204" pitchFamily="49" charset="0"/>
                          <a:ea typeface="+mn-ea"/>
                          <a:cs typeface="+mn-cs"/>
                          <a:sym typeface="Arial"/>
                        </a:rPr>
                        <a:t>Button</a:t>
                      </a:r>
                      <a:r>
                        <a:rPr lang="en-US" sz="1600" b="0" i="0" u="none" strike="noStrike" cap="none" baseline="0" dirty="0" smtClean="0">
                          <a:solidFill>
                            <a:schemeClr val="tx1"/>
                          </a:solidFill>
                          <a:latin typeface="+mn-lt"/>
                          <a:ea typeface="+mn-ea"/>
                          <a:cs typeface="+mn-cs"/>
                          <a:sym typeface="Arial"/>
                        </a:rPr>
                        <a:t>s either to the left or to the right of the control.</a:t>
                      </a:r>
                      <a:endParaRPr lang="en-US" sz="1600" i="0" dirty="0"/>
                    </a:p>
                  </a:txBody>
                  <a:tcPr/>
                </a:tc>
                <a:extLst>
                  <a:ext uri="{0D108BD9-81ED-4DB2-BD59-A6C34878D82A}">
                    <a16:rowId xmlns:a16="http://schemas.microsoft.com/office/drawing/2014/main" val="2448212798"/>
                  </a:ext>
                </a:extLst>
              </a:tr>
              <a:tr h="160594">
                <a:tc>
                  <a:txBody>
                    <a:bodyPr/>
                    <a:lstStyle/>
                    <a:p>
                      <a:r>
                        <a:rPr lang="en-US" sz="1600" b="0" i="0" u="none" strike="noStrike" cap="none" dirty="0" smtClean="0">
                          <a:solidFill>
                            <a:schemeClr val="tx1"/>
                          </a:solidFill>
                          <a:latin typeface="Consolas" panose="020B0609020204030204" pitchFamily="49" charset="0"/>
                          <a:ea typeface="+mn-ea"/>
                          <a:cs typeface="+mn-cs"/>
                          <a:sym typeface="Arial"/>
                        </a:rPr>
                        <a:t>Value</a:t>
                      </a:r>
                      <a:endParaRPr lang="en-US" sz="1600" b="0" i="0" u="none" strike="noStrike" cap="none" dirty="0">
                        <a:solidFill>
                          <a:schemeClr val="tx1"/>
                        </a:solidFill>
                        <a:latin typeface="Consolas" panose="020B0609020204030204" pitchFamily="49" charset="0"/>
                        <a:ea typeface="+mn-ea"/>
                        <a:cs typeface="+mn-cs"/>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The numeric value currently displayed in the control.</a:t>
                      </a:r>
                      <a:endParaRPr lang="en-US" sz="1600" i="0" dirty="0"/>
                    </a:p>
                  </a:txBody>
                  <a:tcPr/>
                </a:tc>
                <a:extLst>
                  <a:ext uri="{0D108BD9-81ED-4DB2-BD59-A6C34878D82A}">
                    <a16:rowId xmlns:a16="http://schemas.microsoft.com/office/drawing/2014/main" val="1708196274"/>
                  </a:ext>
                </a:extLst>
              </a:tr>
            </a:tbl>
          </a:graphicData>
        </a:graphic>
      </p:graphicFrame>
    </p:spTree>
    <p:extLst>
      <p:ext uri="{BB962C8B-B14F-4D97-AF65-F5344CB8AC3E}">
        <p14:creationId xmlns:p14="http://schemas.microsoft.com/office/powerpoint/2010/main" val="246520595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14.35 </a:t>
            </a:r>
            <a:r>
              <a:rPr lang="en-US" dirty="0">
                <a:latin typeface="Consolas" panose="020B0609020204030204" pitchFamily="49" charset="0"/>
              </a:rPr>
              <a:t>NumericUpDown</a:t>
            </a:r>
            <a:r>
              <a:rPr lang="en-US" dirty="0"/>
              <a:t> Properties and an </a:t>
            </a:r>
            <a:r>
              <a:rPr lang="en-US" dirty="0" smtClean="0"/>
              <a:t>Event </a:t>
            </a:r>
            <a:r>
              <a:rPr lang="en-US" sz="2000" b="0" dirty="0" smtClean="0"/>
              <a:t>(2 </a:t>
            </a:r>
            <a:r>
              <a:rPr lang="en-US" sz="2000" b="0" dirty="0"/>
              <a:t>of 2)</a:t>
            </a:r>
            <a:endParaRPr lang="en-IN" sz="2000" dirty="0"/>
          </a:p>
        </p:txBody>
      </p:sp>
      <p:sp>
        <p:nvSpPr>
          <p:cNvPr id="3" name="Text Placeholder 2"/>
          <p:cNvSpPr>
            <a:spLocks noGrp="1"/>
          </p:cNvSpPr>
          <p:nvPr>
            <p:ph type="body" idx="1"/>
          </p:nvPr>
        </p:nvSpPr>
        <p:spPr>
          <a:xfrm>
            <a:off x="457200" y="1600201"/>
            <a:ext cx="8229600" cy="390832"/>
          </a:xfrm>
        </p:spPr>
        <p:txBody>
          <a:bodyPr/>
          <a:lstStyle/>
          <a:p>
            <a:pPr marL="0" indent="0">
              <a:buNone/>
            </a:pPr>
            <a:r>
              <a:rPr lang="en-US" sz="2000" b="1" dirty="0">
                <a:solidFill>
                  <a:schemeClr val="tx1"/>
                </a:solidFill>
                <a:latin typeface="+mn-lt"/>
              </a:rPr>
              <a:t>Common </a:t>
            </a:r>
            <a:r>
              <a:rPr lang="en-US" sz="2000" b="1" dirty="0" smtClean="0">
                <a:solidFill>
                  <a:schemeClr val="tx1"/>
                </a:solidFill>
                <a:latin typeface="+mn-lt"/>
              </a:rPr>
              <a:t>Event</a:t>
            </a:r>
            <a:endParaRPr lang="en-IN" sz="2000" dirty="0"/>
          </a:p>
        </p:txBody>
      </p:sp>
      <p:graphicFrame>
        <p:nvGraphicFramePr>
          <p:cNvPr id="4" name="Table 3"/>
          <p:cNvGraphicFramePr>
            <a:graphicFrameLocks noGrp="1"/>
          </p:cNvGraphicFramePr>
          <p:nvPr>
            <p:extLst>
              <p:ext uri="{D42A27DB-BD31-4B8C-83A1-F6EECF244321}">
                <p14:modId xmlns:p14="http://schemas.microsoft.com/office/powerpoint/2010/main" val="2407457360"/>
              </p:ext>
            </p:extLst>
          </p:nvPr>
        </p:nvGraphicFramePr>
        <p:xfrm>
          <a:off x="604684" y="2187687"/>
          <a:ext cx="7908460" cy="1554480"/>
        </p:xfrm>
        <a:graphic>
          <a:graphicData uri="http://schemas.openxmlformats.org/drawingml/2006/table">
            <a:tbl>
              <a:tblPr firstRow="1" bandRow="1">
                <a:tableStyleId>{5940675A-B579-460E-94D1-54222C63F5DA}</a:tableStyleId>
              </a:tblPr>
              <a:tblGrid>
                <a:gridCol w="2875935">
                  <a:extLst>
                    <a:ext uri="{9D8B030D-6E8A-4147-A177-3AD203B41FA5}">
                      <a16:colId xmlns:a16="http://schemas.microsoft.com/office/drawing/2014/main" val="2501814578"/>
                    </a:ext>
                  </a:extLst>
                </a:gridCol>
                <a:gridCol w="5032525">
                  <a:extLst>
                    <a:ext uri="{9D8B030D-6E8A-4147-A177-3AD203B41FA5}">
                      <a16:colId xmlns:a16="http://schemas.microsoft.com/office/drawing/2014/main" val="521887435"/>
                    </a:ext>
                  </a:extLst>
                </a:gridCol>
              </a:tblGrid>
              <a:tr h="448899">
                <a:tc>
                  <a:txBody>
                    <a:bodyPr/>
                    <a:lstStyle/>
                    <a:p>
                      <a:r>
                        <a:rPr lang="en-US" sz="1800" b="1" i="0" u="none" strike="noStrike" cap="none" dirty="0" smtClean="0">
                          <a:solidFill>
                            <a:schemeClr val="tx1"/>
                          </a:solidFill>
                          <a:latin typeface="Consolas" panose="020B0609020204030204" pitchFamily="49" charset="0"/>
                          <a:ea typeface="+mn-ea"/>
                          <a:cs typeface="+mn-cs"/>
                          <a:sym typeface="Arial"/>
                        </a:rPr>
                        <a:t>NumericUpDown</a:t>
                      </a:r>
                    </a:p>
                    <a:p>
                      <a:r>
                        <a:rPr lang="en-US" sz="1800" b="1" i="0" u="none" strike="noStrike" cap="none" baseline="0" dirty="0" smtClean="0">
                          <a:solidFill>
                            <a:schemeClr val="tx1"/>
                          </a:solidFill>
                          <a:latin typeface="+mn-lt"/>
                          <a:ea typeface="+mn-ea"/>
                          <a:cs typeface="+mn-cs"/>
                          <a:sym typeface="Arial"/>
                        </a:rPr>
                        <a:t>properties and an event</a:t>
                      </a:r>
                      <a:endParaRPr lang="en-US" sz="1800" b="1" i="0" dirty="0" smtClean="0"/>
                    </a:p>
                  </a:txBody>
                  <a:tcPr anchor="b"/>
                </a:tc>
                <a:tc>
                  <a:txBody>
                    <a:bodyPr/>
                    <a:lstStyle/>
                    <a:p>
                      <a:r>
                        <a:rPr lang="en-US" sz="1800" b="1" i="0" u="none" strike="noStrike" cap="none" baseline="0" dirty="0" smtClean="0">
                          <a:solidFill>
                            <a:schemeClr val="tx1"/>
                          </a:solidFill>
                          <a:latin typeface="+mn-lt"/>
                          <a:ea typeface="+mn-ea"/>
                          <a:cs typeface="+mn-cs"/>
                          <a:sym typeface="Arial"/>
                        </a:rPr>
                        <a:t>Description</a:t>
                      </a:r>
                      <a:endParaRPr lang="en-US" sz="1800" b="1" i="0" dirty="0"/>
                    </a:p>
                  </a:txBody>
                  <a:tcPr anchor="b"/>
                </a:tc>
                <a:extLst>
                  <a:ext uri="{0D108BD9-81ED-4DB2-BD59-A6C34878D82A}">
                    <a16:rowId xmlns:a16="http://schemas.microsoft.com/office/drawing/2014/main" val="1082936906"/>
                  </a:ext>
                </a:extLst>
              </a:tr>
              <a:tr h="728512">
                <a:tc>
                  <a:txBody>
                    <a:bodyPr/>
                    <a:lstStyle/>
                    <a:p>
                      <a:r>
                        <a:rPr lang="en-US" sz="1800" b="0" i="0" u="none" strike="noStrike" cap="none" dirty="0" smtClean="0">
                          <a:solidFill>
                            <a:schemeClr val="tx1"/>
                          </a:solidFill>
                          <a:latin typeface="Consolas" panose="020B0609020204030204" pitchFamily="49" charset="0"/>
                          <a:ea typeface="+mn-ea"/>
                          <a:cs typeface="+mn-cs"/>
                          <a:sym typeface="Arial"/>
                        </a:rPr>
                        <a:t>ValueChanged</a:t>
                      </a:r>
                      <a:endParaRPr lang="en-US" sz="1800" b="0" i="0" u="none" strike="noStrike" cap="none" dirty="0">
                        <a:solidFill>
                          <a:schemeClr val="tx1"/>
                        </a:solidFill>
                        <a:latin typeface="Consolas" panose="020B0609020204030204" pitchFamily="49" charset="0"/>
                        <a:ea typeface="+mn-ea"/>
                        <a:cs typeface="+mn-cs"/>
                        <a:sym typeface="Arial"/>
                      </a:endParaRPr>
                    </a:p>
                  </a:txBody>
                  <a:tcPr/>
                </a:tc>
                <a:tc>
                  <a:txBody>
                    <a:bodyPr/>
                    <a:lstStyle/>
                    <a:p>
                      <a:r>
                        <a:rPr lang="en-US" sz="1800" b="0" i="0" u="none" strike="noStrike" cap="none" baseline="0" dirty="0" smtClean="0">
                          <a:solidFill>
                            <a:schemeClr val="tx1"/>
                          </a:solidFill>
                          <a:latin typeface="+mn-lt"/>
                          <a:ea typeface="+mn-ea"/>
                          <a:cs typeface="+mn-cs"/>
                          <a:sym typeface="Arial"/>
                        </a:rPr>
                        <a:t>This event is raised when the value in the control is changed. This is the default event for the </a:t>
                      </a:r>
                      <a:r>
                        <a:rPr lang="en-US" sz="1600" b="0" i="0" u="none" strike="noStrike" cap="none" dirty="0" smtClean="0">
                          <a:solidFill>
                            <a:schemeClr val="tx1"/>
                          </a:solidFill>
                          <a:latin typeface="Consolas" panose="020B0609020204030204" pitchFamily="49" charset="0"/>
                          <a:ea typeface="+mn-ea"/>
                          <a:cs typeface="+mn-cs"/>
                          <a:sym typeface="Arial"/>
                        </a:rPr>
                        <a:t>NumericUpDown</a:t>
                      </a:r>
                      <a:r>
                        <a:rPr lang="en-US" sz="1800" b="0" i="0" u="none" strike="noStrike" cap="none" baseline="0" dirty="0" smtClean="0">
                          <a:solidFill>
                            <a:schemeClr val="tx1"/>
                          </a:solidFill>
                          <a:latin typeface="+mn-lt"/>
                          <a:ea typeface="+mn-ea"/>
                          <a:cs typeface="+mn-cs"/>
                          <a:sym typeface="Arial"/>
                        </a:rPr>
                        <a:t> control.</a:t>
                      </a:r>
                      <a:endParaRPr lang="en-US" sz="1800" i="0" dirty="0"/>
                    </a:p>
                  </a:txBody>
                  <a:tcPr/>
                </a:tc>
                <a:extLst>
                  <a:ext uri="{0D108BD9-81ED-4DB2-BD59-A6C34878D82A}">
                    <a16:rowId xmlns:a16="http://schemas.microsoft.com/office/drawing/2014/main" val="4138889151"/>
                  </a:ext>
                </a:extLst>
              </a:tr>
            </a:tbl>
          </a:graphicData>
        </a:graphic>
      </p:graphicFrame>
    </p:spTree>
    <p:extLst>
      <p:ext uri="{BB962C8B-B14F-4D97-AF65-F5344CB8AC3E}">
        <p14:creationId xmlns:p14="http://schemas.microsoft.com/office/powerpoint/2010/main" val="39050501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14.10</a:t>
            </a:r>
            <a:r>
              <a:rPr lang="en-US" dirty="0"/>
              <a:t> NumericUpDown </a:t>
            </a:r>
            <a:r>
              <a:rPr lang="en-US" dirty="0" smtClean="0"/>
              <a:t>Control </a:t>
            </a:r>
            <a:r>
              <a:rPr lang="en-US" sz="2000" b="0" dirty="0" smtClean="0"/>
              <a:t>(2 </a:t>
            </a:r>
            <a:r>
              <a:rPr lang="en-US" sz="2000" b="0" dirty="0"/>
              <a:t>of 2)</a:t>
            </a:r>
            <a:endParaRPr lang="en-IN" sz="2000" dirty="0"/>
          </a:p>
        </p:txBody>
      </p:sp>
      <p:sp>
        <p:nvSpPr>
          <p:cNvPr id="3" name="Text Placeholder 2"/>
          <p:cNvSpPr>
            <a:spLocks noGrp="1"/>
          </p:cNvSpPr>
          <p:nvPr>
            <p:ph type="body" idx="1"/>
          </p:nvPr>
        </p:nvSpPr>
        <p:spPr/>
        <p:txBody>
          <a:bodyPr/>
          <a:lstStyle/>
          <a:p>
            <a:r>
              <a:rPr lang="en-US" altLang="en-US" sz="2400" dirty="0">
                <a:latin typeface="+mn-lt"/>
              </a:rPr>
              <a:t>Figure 14.36 demonstrates a </a:t>
            </a:r>
            <a:r>
              <a:rPr lang="en-US" altLang="en-US" sz="2400" dirty="0">
                <a:solidFill>
                  <a:schemeClr val="tx1"/>
                </a:solidFill>
                <a:latin typeface="Consolas" panose="020B0609020204030204" pitchFamily="49" charset="0"/>
                <a:ea typeface="+mn-ea"/>
                <a:cs typeface="+mn-cs"/>
              </a:rPr>
              <a:t>NumericUpDown</a:t>
            </a:r>
            <a:r>
              <a:rPr lang="en-US" altLang="en-US" sz="2400" dirty="0">
                <a:latin typeface="+mn-lt"/>
              </a:rPr>
              <a:t> control in a </a:t>
            </a:r>
            <a:r>
              <a:rPr lang="en-US" altLang="en-US" sz="2400" dirty="0" smtClean="0">
                <a:latin typeface="+mn-lt"/>
              </a:rPr>
              <a:t>G</a:t>
            </a:r>
            <a:r>
              <a:rPr lang="en-US" altLang="en-US" sz="100" dirty="0" smtClean="0">
                <a:latin typeface="+mn-lt"/>
              </a:rPr>
              <a:t> </a:t>
            </a:r>
            <a:r>
              <a:rPr lang="en-US" altLang="en-US" sz="2400" dirty="0" smtClean="0">
                <a:latin typeface="+mn-lt"/>
              </a:rPr>
              <a:t>U</a:t>
            </a:r>
            <a:r>
              <a:rPr lang="en-US" altLang="en-US" sz="100" dirty="0" smtClean="0">
                <a:latin typeface="+mn-lt"/>
              </a:rPr>
              <a:t> </a:t>
            </a:r>
            <a:r>
              <a:rPr lang="en-US" altLang="en-US" sz="2400" dirty="0" smtClean="0">
                <a:latin typeface="+mn-lt"/>
              </a:rPr>
              <a:t>I </a:t>
            </a:r>
            <a:r>
              <a:rPr lang="en-US" altLang="en-US" sz="2400" dirty="0">
                <a:latin typeface="+mn-lt"/>
              </a:rPr>
              <a:t>app that calculates interest rate.</a:t>
            </a:r>
          </a:p>
          <a:p>
            <a:r>
              <a:rPr lang="en-US" altLang="en-US" sz="2400" dirty="0">
                <a:latin typeface="+mn-lt"/>
              </a:rPr>
              <a:t>For the </a:t>
            </a:r>
            <a:r>
              <a:rPr lang="en-US" altLang="en-US" sz="2400" dirty="0">
                <a:solidFill>
                  <a:schemeClr val="tx1"/>
                </a:solidFill>
                <a:latin typeface="Consolas" panose="020B0609020204030204" pitchFamily="49" charset="0"/>
                <a:ea typeface="+mn-ea"/>
                <a:cs typeface="+mn-cs"/>
              </a:rPr>
              <a:t>NumericUpDown</a:t>
            </a:r>
            <a:r>
              <a:rPr lang="en-US" altLang="en-US" sz="2400" dirty="0">
                <a:latin typeface="+mn-lt"/>
              </a:rPr>
              <a:t> control, we set the </a:t>
            </a:r>
            <a:r>
              <a:rPr lang="en-US" altLang="en-US" sz="2400" dirty="0">
                <a:solidFill>
                  <a:schemeClr val="tx1"/>
                </a:solidFill>
                <a:latin typeface="Consolas" panose="020B0609020204030204" pitchFamily="49" charset="0"/>
                <a:ea typeface="+mn-ea"/>
                <a:cs typeface="+mn-cs"/>
              </a:rPr>
              <a:t>Minimum</a:t>
            </a:r>
            <a:r>
              <a:rPr lang="en-US" altLang="en-US" sz="2400" dirty="0">
                <a:latin typeface="+mn-lt"/>
              </a:rPr>
              <a:t> to </a:t>
            </a:r>
            <a:r>
              <a:rPr lang="en-US" altLang="en-US" sz="2400" b="1" dirty="0">
                <a:latin typeface="+mn-lt"/>
              </a:rPr>
              <a:t>1 </a:t>
            </a:r>
            <a:r>
              <a:rPr lang="en-US" altLang="en-US" sz="2400" dirty="0">
                <a:latin typeface="+mn-lt"/>
              </a:rPr>
              <a:t>and the </a:t>
            </a:r>
            <a:r>
              <a:rPr lang="en-US" altLang="en-US" sz="2400" dirty="0">
                <a:solidFill>
                  <a:schemeClr val="tx1"/>
                </a:solidFill>
                <a:latin typeface="Consolas" panose="020B0609020204030204" pitchFamily="49" charset="0"/>
                <a:ea typeface="+mn-ea"/>
                <a:cs typeface="+mn-cs"/>
              </a:rPr>
              <a:t>Maximum</a:t>
            </a:r>
            <a:r>
              <a:rPr lang="en-US" altLang="en-US" sz="2400" dirty="0">
                <a:latin typeface="+mn-lt"/>
              </a:rPr>
              <a:t> to </a:t>
            </a:r>
            <a:r>
              <a:rPr lang="en-US" altLang="en-US" sz="2400" dirty="0">
                <a:solidFill>
                  <a:schemeClr val="tx1"/>
                </a:solidFill>
                <a:latin typeface="Consolas" panose="020B0609020204030204" pitchFamily="49" charset="0"/>
                <a:ea typeface="+mn-ea"/>
                <a:cs typeface="+mn-cs"/>
              </a:rPr>
              <a:t>10</a:t>
            </a:r>
            <a:r>
              <a:rPr lang="en-US" altLang="en-US" sz="2400" dirty="0">
                <a:latin typeface="+mn-lt"/>
              </a:rPr>
              <a:t>.</a:t>
            </a:r>
          </a:p>
          <a:p>
            <a:r>
              <a:rPr lang="en-US" altLang="en-US" sz="2400" dirty="0">
                <a:latin typeface="+mn-lt"/>
              </a:rPr>
              <a:t>We set the </a:t>
            </a:r>
            <a:r>
              <a:rPr lang="en-US" altLang="en-US" sz="2400" dirty="0">
                <a:solidFill>
                  <a:schemeClr val="tx1"/>
                </a:solidFill>
                <a:latin typeface="Consolas" panose="020B0609020204030204" pitchFamily="49" charset="0"/>
                <a:ea typeface="+mn-ea"/>
                <a:cs typeface="+mn-cs"/>
              </a:rPr>
              <a:t>NumericUpDown’s ReadOnly</a:t>
            </a:r>
            <a:r>
              <a:rPr lang="en-US" altLang="en-US" sz="2400" b="1" dirty="0">
                <a:latin typeface="+mn-lt"/>
              </a:rPr>
              <a:t> </a:t>
            </a:r>
            <a:r>
              <a:rPr lang="en-US" altLang="en-US" sz="2400" dirty="0">
                <a:latin typeface="+mn-lt"/>
              </a:rPr>
              <a:t>property to true to indicate that the user cannot type a number into the control</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37033577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14.36 Demonstrating </a:t>
            </a:r>
            <a:r>
              <a:rPr lang="en-US" dirty="0" smtClean="0"/>
              <a:t>the </a:t>
            </a:r>
            <a:r>
              <a:rPr lang="en-US" dirty="0">
                <a:latin typeface="Consolas" panose="020B0609020204030204" pitchFamily="49" charset="0"/>
              </a:rPr>
              <a:t>NumericUpDown</a:t>
            </a:r>
            <a:r>
              <a:rPr lang="en-US" dirty="0" smtClean="0"/>
              <a:t> Control </a:t>
            </a:r>
            <a:r>
              <a:rPr lang="en-US" sz="2000" b="0" dirty="0" smtClean="0"/>
              <a:t>(1 </a:t>
            </a:r>
            <a:r>
              <a:rPr lang="en-US" sz="2000" b="0" dirty="0"/>
              <a:t>of </a:t>
            </a:r>
            <a:r>
              <a:rPr lang="en-US" sz="2000" b="0" dirty="0" smtClean="0"/>
              <a:t>3)</a:t>
            </a:r>
            <a:endParaRPr lang="en-US" sz="2000" dirty="0"/>
          </a:p>
        </p:txBody>
      </p:sp>
      <p:pic>
        <p:nvPicPr>
          <p:cNvPr id="6" name="Picture 5" descr="Program code for demonstrating the numeric up down control. Line 1: forward slash, forward slash, f i g. 14.36, colon, interest calculator form, period, c s. Line 2: forward slash, forward slash, demonstrating the numeric up down control. Line 3: using system, semicolon. Line 4: using system, period, windows, period, forms, semicolon. Line 5: blank. Line 6: namespace numeric up down test. Line 7: left brace. Line 8, indented once: public partial class interest calculator form, colon, form. Line 9, indented once: left brace. Line 10, indented twice: forward slash, forward slash, default constructor. Line 11, indented twice: public interest calculator form, left parenthesis, right parenthesis. Line 12, indented twice: left brace. Line 13, indented twice: initialize component, left parenthesis, right parenthesis, semicolon. Line 14, indented once: right brace. Line 15: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700" y="1600638"/>
            <a:ext cx="7340600" cy="3136900"/>
          </a:xfrm>
          <a:prstGeom prst="rect">
            <a:avLst/>
          </a:prstGeom>
        </p:spPr>
      </p:pic>
    </p:spTree>
    <p:extLst>
      <p:ext uri="{BB962C8B-B14F-4D97-AF65-F5344CB8AC3E}">
        <p14:creationId xmlns:p14="http://schemas.microsoft.com/office/powerpoint/2010/main" val="105231017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14.36 Demonstrating the </a:t>
            </a:r>
            <a:r>
              <a:rPr lang="en-US" dirty="0">
                <a:latin typeface="Consolas" panose="020B0609020204030204" pitchFamily="49" charset="0"/>
              </a:rPr>
              <a:t>NumericUpDown</a:t>
            </a:r>
            <a:r>
              <a:rPr lang="en-US" dirty="0"/>
              <a:t> Control </a:t>
            </a:r>
            <a:r>
              <a:rPr lang="en-US" sz="2000" b="0" dirty="0" smtClean="0"/>
              <a:t>(2 </a:t>
            </a:r>
            <a:r>
              <a:rPr lang="en-US" sz="2000" b="0" dirty="0"/>
              <a:t>of </a:t>
            </a:r>
            <a:r>
              <a:rPr lang="en-US" sz="2000" b="0" dirty="0" smtClean="0"/>
              <a:t>3)</a:t>
            </a:r>
            <a:endParaRPr lang="en-US" dirty="0"/>
          </a:p>
        </p:txBody>
      </p:sp>
      <p:pic>
        <p:nvPicPr>
          <p:cNvPr id="5" name="Picture 4" descr="Program code for demonstrating the numeric up down control. Line 16, indented once: private void calculate button, underscore, click, left parenthesis, object sender, comma, event a r g s e, right parenthesis. Line 17, indented once: left brace. Line 18, indented twice: forward slash, forward slash, retrieve user input. Line 19, indented twice: decimal principal = decimal, period, parse, left parenthesis, principal text box, period, text, right parenthesis, semicolon. Line 20, indented twice: double rate = double, period, parse, left parenthesis, interest text box, period, text, right parenthesis, semicolon. Line 21, indented twice: I n t year =, left parenthesis, I n t, right parenthesis, year up down, period, value, semicolon. Line 22: blank. Line 23, indented twice: forward slash, forward slash, set output header. Line 24, indented twice: string output = open quotes, year, back slash, t amount on deposit, back slash, r back slash n, close quotes, semicolon. Line 25: blank. Line 26, indented twice: forward slash, forward slash, calculate amount after each year and append to output. Line 27, indented twice: for, left parenthesis, I n t year counter, = 1, semicolon, year counter, left angle bracket = year, semicolon, + + year counter, right parenthesis. Line 28, indented twice: left brace. Line 29, indented twice: decimal amount = principal asterisk. Line 30, indented three times: left parenthesis, left parenthesis, decimal, right parenthesis, m a t h, period, p o w, left parenthesis, left parenthesis, 1 + rate, forward slash, 100, right parenthesis, comma, year counter, right parenthesis, right parenthesis, semicolon. Line 31, indented three times: output + = $, open quotes, left brace, year counter, right brace, back slash t, left brace, amount, colon, c, right brace, back slash, r, back slash n, close quotes, semicolon. Line 32, indented three times: right brace. Line 33: blank. Line 34, indented three times: display text box, period, text = output, semicolon, forward slash, forward slash, display result. Line 35, indented twice: right brace. Line 36, indented once: right brace. Line 37: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23393"/>
            <a:ext cx="7467600" cy="4508500"/>
          </a:xfrm>
          <a:prstGeom prst="rect">
            <a:avLst/>
          </a:prstGeom>
        </p:spPr>
      </p:pic>
    </p:spTree>
    <p:extLst>
      <p:ext uri="{BB962C8B-B14F-4D97-AF65-F5344CB8AC3E}">
        <p14:creationId xmlns:p14="http://schemas.microsoft.com/office/powerpoint/2010/main" val="188807225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14.36 Demonstrating the </a:t>
            </a:r>
            <a:r>
              <a:rPr lang="en-US" dirty="0">
                <a:latin typeface="Consolas" panose="020B0609020204030204" pitchFamily="49" charset="0"/>
              </a:rPr>
              <a:t>NumericUpDown</a:t>
            </a:r>
            <a:r>
              <a:rPr lang="en-US" dirty="0"/>
              <a:t> Control </a:t>
            </a:r>
            <a:r>
              <a:rPr lang="en-US" sz="2000" b="0" dirty="0" smtClean="0"/>
              <a:t>(3 of 3)</a:t>
            </a:r>
            <a:endParaRPr lang="en-US" dirty="0"/>
          </a:p>
        </p:txBody>
      </p:sp>
      <p:pic>
        <p:nvPicPr>
          <p:cNvPr id="4" name="Picture 3" descr="An interest calculator dialog box has text fields for principal, 1000, and interest rate, 5. Another field for years has a numeric up down control. Click the up arrow to increase the number of years, click the down arrow to decrease the number of years. The mouse hovers over a, calculate, button next to the principal field. A box below the fields is titled, yearly account balance, and lists years and amount on deposit for 6 yea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77808"/>
            <a:ext cx="7467600" cy="2743200"/>
          </a:xfrm>
          <a:prstGeom prst="rect">
            <a:avLst/>
          </a:prstGeom>
        </p:spPr>
      </p:pic>
    </p:spTree>
    <p:extLst>
      <p:ext uri="{BB962C8B-B14F-4D97-AF65-F5344CB8AC3E}">
        <p14:creationId xmlns:p14="http://schemas.microsoft.com/office/powerpoint/2010/main" val="1248898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14.2 Windows Forms </a:t>
            </a:r>
            <a:r>
              <a:rPr lang="en-US" sz="2000" b="0" dirty="0" smtClean="0"/>
              <a:t>(2 </a:t>
            </a:r>
            <a:r>
              <a:rPr lang="en-US" sz="2000" b="0" dirty="0"/>
              <a:t>of 4</a:t>
            </a:r>
            <a:r>
              <a:rPr lang="en-US" sz="2000" b="0" dirty="0" smtClean="0"/>
              <a:t>)</a:t>
            </a:r>
            <a:endParaRPr lang="en-US" dirty="0"/>
          </a:p>
        </p:txBody>
      </p:sp>
      <p:sp>
        <p:nvSpPr>
          <p:cNvPr id="3" name="Text Placeholder 2"/>
          <p:cNvSpPr>
            <a:spLocks noGrp="1"/>
          </p:cNvSpPr>
          <p:nvPr>
            <p:ph type="body" idx="1"/>
          </p:nvPr>
        </p:nvSpPr>
        <p:spPr>
          <a:xfrm>
            <a:off x="457200" y="1600201"/>
            <a:ext cx="8229600" cy="842088"/>
          </a:xfrm>
        </p:spPr>
        <p:txBody>
          <a:bodyPr/>
          <a:lstStyle/>
          <a:p>
            <a:r>
              <a:rPr lang="en-US" altLang="en-US" sz="2400" dirty="0">
                <a:latin typeface="+mn-lt"/>
              </a:rPr>
              <a:t>Figure 14.3 displays the Windows Forms controls and components from </a:t>
            </a:r>
            <a:r>
              <a:rPr lang="en-US" altLang="en-US" sz="2400" dirty="0" smtClean="0">
                <a:latin typeface="+mn-lt"/>
              </a:rPr>
              <a:t>the</a:t>
            </a:r>
            <a:endParaRPr lang="en-US" altLang="en-US" sz="2400" dirty="0">
              <a:latin typeface="+mn-lt"/>
            </a:endParaRP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3713118040"/>
              </p:ext>
            </p:extLst>
          </p:nvPr>
        </p:nvGraphicFramePr>
        <p:xfrm>
          <a:off x="3713955" y="2119279"/>
          <a:ext cx="438365" cy="323010"/>
        </p:xfrm>
        <a:graphic>
          <a:graphicData uri="http://schemas.openxmlformats.org/presentationml/2006/ole">
            <mc:AlternateContent xmlns:mc="http://schemas.openxmlformats.org/markup-compatibility/2006">
              <mc:Choice xmlns:v="urn:schemas-microsoft-com:vml" Requires="v">
                <p:oleObj spid="_x0000_s1131"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3713955" y="2119279"/>
                        <a:ext cx="438365" cy="323010"/>
                      </a:xfrm>
                      <a:prstGeom prst="rect">
                        <a:avLst/>
                      </a:prstGeom>
                    </p:spPr>
                  </p:pic>
                </p:oleObj>
              </mc:Fallback>
            </mc:AlternateContent>
          </a:graphicData>
        </a:graphic>
      </p:graphicFrame>
      <p:sp>
        <p:nvSpPr>
          <p:cNvPr id="4" name="Text Placeholder 3"/>
          <p:cNvSpPr>
            <a:spLocks noGrp="1"/>
          </p:cNvSpPr>
          <p:nvPr>
            <p:ph type="body" idx="2"/>
          </p:nvPr>
        </p:nvSpPr>
        <p:spPr>
          <a:xfrm>
            <a:off x="457200" y="1985631"/>
            <a:ext cx="8229600" cy="2163763"/>
          </a:xfrm>
        </p:spPr>
        <p:txBody>
          <a:bodyPr/>
          <a:lstStyle/>
          <a:p>
            <a:pPr marL="0" indent="3671888">
              <a:buNone/>
            </a:pPr>
            <a:r>
              <a:rPr lang="en-US" altLang="en-US" sz="2400" dirty="0">
                <a:latin typeface="+mn-lt"/>
              </a:rPr>
              <a:t>Toolbox.</a:t>
            </a:r>
          </a:p>
          <a:p>
            <a:r>
              <a:rPr lang="en-US" altLang="en-US" sz="2400" dirty="0">
                <a:latin typeface="+mn-lt"/>
              </a:rPr>
              <a:t>To add a control or component, select it from the </a:t>
            </a:r>
            <a:r>
              <a:rPr lang="en-US" altLang="en-US" sz="2400" b="1" dirty="0">
                <a:latin typeface="+mn-lt"/>
              </a:rPr>
              <a:t>Toolbox</a:t>
            </a:r>
            <a:r>
              <a:rPr lang="en-US" altLang="en-US" sz="2400" dirty="0">
                <a:latin typeface="+mn-lt"/>
              </a:rPr>
              <a:t> and drag it onto the </a:t>
            </a:r>
            <a:r>
              <a:rPr lang="en-US" altLang="en-US" sz="2400" dirty="0">
                <a:latin typeface="Consolas" panose="020B0609020204030204" pitchFamily="49" charset="0"/>
                <a:cs typeface="Calibri" panose="020F0502020204030204" pitchFamily="34" charset="0"/>
              </a:rPr>
              <a:t>Form</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0957753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14.11</a:t>
            </a:r>
            <a:r>
              <a:rPr lang="en-US" dirty="0"/>
              <a:t> Mouse-Event </a:t>
            </a:r>
            <a:r>
              <a:rPr lang="en-US" dirty="0" smtClean="0"/>
              <a:t>Handling </a:t>
            </a:r>
            <a:r>
              <a:rPr lang="en-US" sz="2000" b="0" dirty="0" smtClean="0"/>
              <a:t>(1 of 3)</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Mouse events are generated when the user interacts with a control via the mouse.</a:t>
            </a:r>
          </a:p>
          <a:p>
            <a:r>
              <a:rPr lang="en-US" altLang="en-US" sz="2400" dirty="0">
                <a:latin typeface="+mn-lt"/>
              </a:rPr>
              <a:t>Information about the event is passed through a </a:t>
            </a:r>
            <a:r>
              <a:rPr lang="en-US" altLang="en-US" sz="2400" dirty="0">
                <a:solidFill>
                  <a:schemeClr val="tx1"/>
                </a:solidFill>
                <a:latin typeface="Consolas" panose="020B0609020204030204" pitchFamily="49" charset="0"/>
                <a:ea typeface="+mn-ea"/>
                <a:cs typeface="+mn-cs"/>
              </a:rPr>
              <a:t>MouseEvent­Args</a:t>
            </a:r>
            <a:r>
              <a:rPr lang="en-US" altLang="en-US" sz="2400" dirty="0">
                <a:latin typeface="+mn-lt"/>
              </a:rPr>
              <a:t> object, and the delegate type is </a:t>
            </a:r>
            <a:r>
              <a:rPr lang="en-US" altLang="en-US" sz="2400" dirty="0">
                <a:solidFill>
                  <a:schemeClr val="tx1"/>
                </a:solidFill>
                <a:latin typeface="Consolas" panose="020B0609020204030204" pitchFamily="49" charset="0"/>
                <a:ea typeface="+mn-ea"/>
                <a:cs typeface="+mn-cs"/>
              </a:rPr>
              <a:t>MouseEventHandler</a:t>
            </a:r>
            <a:r>
              <a:rPr lang="en-US" altLang="en-US" sz="2400" dirty="0">
                <a:latin typeface="+mn-lt"/>
              </a:rPr>
              <a:t>.</a:t>
            </a:r>
          </a:p>
          <a:p>
            <a:r>
              <a:rPr lang="en-US" altLang="en-US" sz="2400" dirty="0">
                <a:solidFill>
                  <a:schemeClr val="tx1"/>
                </a:solidFill>
                <a:latin typeface="Consolas" panose="020B0609020204030204" pitchFamily="49" charset="0"/>
                <a:ea typeface="+mn-ea"/>
                <a:cs typeface="+mn-cs"/>
              </a:rPr>
              <a:t>MouseEventArg</a:t>
            </a:r>
            <a:r>
              <a:rPr lang="en-US" altLang="en-US" sz="2400" dirty="0">
                <a:latin typeface="+mn-lt"/>
              </a:rPr>
              <a:t>s </a:t>
            </a:r>
            <a:r>
              <a:rPr lang="en-US" altLang="en-US" sz="2400" i="1" dirty="0">
                <a:latin typeface="+mn-lt"/>
              </a:rPr>
              <a:t>x-</a:t>
            </a:r>
            <a:r>
              <a:rPr lang="en-US" altLang="en-US" sz="2400" dirty="0">
                <a:latin typeface="+mn-lt"/>
              </a:rPr>
              <a:t> and </a:t>
            </a:r>
            <a:r>
              <a:rPr lang="en-US" altLang="en-US" sz="2400" i="1" dirty="0">
                <a:latin typeface="+mn-lt"/>
              </a:rPr>
              <a:t>y-</a:t>
            </a:r>
            <a:r>
              <a:rPr lang="en-US" altLang="en-US" sz="2400" dirty="0">
                <a:latin typeface="+mn-lt"/>
              </a:rPr>
              <a:t>coordinates are relative to the control that generated the event.</a:t>
            </a:r>
          </a:p>
          <a:p>
            <a:r>
              <a:rPr lang="en-US" altLang="en-US" sz="2400" dirty="0">
                <a:latin typeface="+mn-lt"/>
              </a:rPr>
              <a:t>Several common mouse events and event arguments are described in Figure 14.37</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11895287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t>
            </a:r>
            <a:r>
              <a:rPr lang="en-US" dirty="0"/>
              <a:t>14.37 Mouse Events and Event Arguments </a:t>
            </a:r>
            <a:r>
              <a:rPr lang="en-US" sz="2000" b="0" dirty="0" smtClean="0"/>
              <a:t>(</a:t>
            </a:r>
            <a:r>
              <a:rPr lang="en-US" sz="2000" b="0" dirty="0"/>
              <a:t>1 of 2)</a:t>
            </a:r>
            <a:endParaRPr lang="en-US" dirty="0"/>
          </a:p>
        </p:txBody>
      </p:sp>
      <p:sp>
        <p:nvSpPr>
          <p:cNvPr id="3" name="Text Placeholder 2"/>
          <p:cNvSpPr>
            <a:spLocks noGrp="1"/>
          </p:cNvSpPr>
          <p:nvPr>
            <p:ph type="body" idx="1"/>
          </p:nvPr>
        </p:nvSpPr>
        <p:spPr>
          <a:xfrm>
            <a:off x="457200" y="1568459"/>
            <a:ext cx="8229600" cy="403807"/>
          </a:xfrm>
        </p:spPr>
        <p:txBody>
          <a:bodyPr/>
          <a:lstStyle/>
          <a:p>
            <a:pPr marL="0" indent="0">
              <a:spcBef>
                <a:spcPts val="0"/>
              </a:spcBef>
              <a:buNone/>
            </a:pPr>
            <a:r>
              <a:rPr lang="en-US" sz="1800" b="1" dirty="0" smtClean="0">
                <a:solidFill>
                  <a:schemeClr val="tx1"/>
                </a:solidFill>
                <a:latin typeface="+mn-lt"/>
              </a:rPr>
              <a:t>Mouse </a:t>
            </a:r>
            <a:r>
              <a:rPr lang="en-US" sz="1800" b="1" dirty="0">
                <a:solidFill>
                  <a:schemeClr val="tx1"/>
                </a:solidFill>
                <a:latin typeface="+mn-lt"/>
              </a:rPr>
              <a:t>Events with Event Argument of Type </a:t>
            </a:r>
            <a:r>
              <a:rPr lang="en-US" sz="1800" b="1" dirty="0" smtClean="0">
                <a:solidFill>
                  <a:schemeClr val="tx1"/>
                </a:solidFill>
                <a:latin typeface="+mn-lt"/>
              </a:rPr>
              <a:t>EventArgs</a:t>
            </a:r>
            <a:endParaRPr lang="en-IN" sz="1800" dirty="0">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4249519494"/>
              </p:ext>
            </p:extLst>
          </p:nvPr>
        </p:nvGraphicFramePr>
        <p:xfrm>
          <a:off x="560439" y="2088378"/>
          <a:ext cx="7782435" cy="1097280"/>
        </p:xfrm>
        <a:graphic>
          <a:graphicData uri="http://schemas.openxmlformats.org/drawingml/2006/table">
            <a:tbl>
              <a:tblPr firstRow="1" bandRow="1">
                <a:tableStyleId>{5940675A-B579-460E-94D1-54222C63F5DA}</a:tableStyleId>
              </a:tblPr>
              <a:tblGrid>
                <a:gridCol w="1906292">
                  <a:extLst>
                    <a:ext uri="{9D8B030D-6E8A-4147-A177-3AD203B41FA5}">
                      <a16:colId xmlns:a16="http://schemas.microsoft.com/office/drawing/2014/main" val="1644247648"/>
                    </a:ext>
                  </a:extLst>
                </a:gridCol>
                <a:gridCol w="5876143">
                  <a:extLst>
                    <a:ext uri="{9D8B030D-6E8A-4147-A177-3AD203B41FA5}">
                      <a16:colId xmlns:a16="http://schemas.microsoft.com/office/drawing/2014/main" val="1302014345"/>
                    </a:ext>
                  </a:extLst>
                </a:gridCol>
              </a:tblGrid>
              <a:tr h="336366">
                <a:tc>
                  <a:txBody>
                    <a:bodyPr/>
                    <a:lstStyle/>
                    <a:p>
                      <a:r>
                        <a:rPr lang="en-US" sz="1800" b="0" i="0" u="none" strike="noStrike" cap="none" dirty="0" smtClean="0">
                          <a:solidFill>
                            <a:schemeClr val="tx1"/>
                          </a:solidFill>
                          <a:latin typeface="Consolas" panose="020B0609020204030204" pitchFamily="49" charset="0"/>
                          <a:ea typeface="+mn-ea"/>
                          <a:cs typeface="+mn-cs"/>
                          <a:sym typeface="Arial"/>
                        </a:rPr>
                        <a:t>MouseEnter</a:t>
                      </a:r>
                      <a:endParaRPr lang="en-US" sz="1800" b="0" i="0" u="none" strike="noStrike" cap="none" dirty="0">
                        <a:solidFill>
                          <a:schemeClr val="tx1"/>
                        </a:solidFill>
                        <a:latin typeface="Consolas" panose="020B0609020204030204" pitchFamily="49" charset="0"/>
                        <a:ea typeface="+mn-ea"/>
                        <a:cs typeface="+mn-cs"/>
                        <a:sym typeface="Arial"/>
                      </a:endParaRPr>
                    </a:p>
                  </a:txBody>
                  <a:tcPr anchor="ctr"/>
                </a:tc>
                <a:tc>
                  <a:txBody>
                    <a:bodyPr/>
                    <a:lstStyle/>
                    <a:p>
                      <a:r>
                        <a:rPr lang="en-US" sz="1800" b="0" i="0" u="none" strike="noStrike" cap="none" baseline="0" dirty="0" smtClean="0">
                          <a:solidFill>
                            <a:schemeClr val="tx1"/>
                          </a:solidFill>
                          <a:latin typeface="+mn-lt"/>
                          <a:ea typeface="+mn-ea"/>
                          <a:cs typeface="+mn-cs"/>
                          <a:sym typeface="Arial"/>
                        </a:rPr>
                        <a:t>Mouse cursor enters the control’s boundaries.</a:t>
                      </a:r>
                      <a:endParaRPr lang="en-US" sz="1800" i="0" dirty="0"/>
                    </a:p>
                  </a:txBody>
                  <a:tcPr anchor="ctr"/>
                </a:tc>
                <a:extLst>
                  <a:ext uri="{0D108BD9-81ED-4DB2-BD59-A6C34878D82A}">
                    <a16:rowId xmlns:a16="http://schemas.microsoft.com/office/drawing/2014/main" val="522765854"/>
                  </a:ext>
                </a:extLst>
              </a:tr>
              <a:tr h="336366">
                <a:tc>
                  <a:txBody>
                    <a:bodyPr/>
                    <a:lstStyle/>
                    <a:p>
                      <a:r>
                        <a:rPr lang="en-US" sz="1800" b="0" i="0" u="none" strike="noStrike" cap="none" dirty="0" smtClean="0">
                          <a:solidFill>
                            <a:schemeClr val="tx1"/>
                          </a:solidFill>
                          <a:latin typeface="Consolas" panose="020B0609020204030204" pitchFamily="49" charset="0"/>
                          <a:ea typeface="+mn-ea"/>
                          <a:cs typeface="+mn-cs"/>
                          <a:sym typeface="Arial"/>
                        </a:rPr>
                        <a:t>MouseHover</a:t>
                      </a:r>
                      <a:endParaRPr lang="en-US" sz="1800" b="0" i="0" u="none" strike="noStrike" cap="none" dirty="0">
                        <a:solidFill>
                          <a:schemeClr val="tx1"/>
                        </a:solidFill>
                        <a:latin typeface="Consolas" panose="020B0609020204030204" pitchFamily="49" charset="0"/>
                        <a:ea typeface="+mn-ea"/>
                        <a:cs typeface="+mn-cs"/>
                        <a:sym typeface="Arial"/>
                      </a:endParaRPr>
                    </a:p>
                  </a:txBody>
                  <a:tcPr anchor="ctr"/>
                </a:tc>
                <a:tc>
                  <a:txBody>
                    <a:bodyPr/>
                    <a:lstStyle/>
                    <a:p>
                      <a:r>
                        <a:rPr lang="en-US" sz="1800" b="0" i="0" u="none" strike="noStrike" cap="none" baseline="0" dirty="0" smtClean="0">
                          <a:solidFill>
                            <a:schemeClr val="tx1"/>
                          </a:solidFill>
                          <a:latin typeface="+mn-lt"/>
                          <a:ea typeface="+mn-ea"/>
                          <a:cs typeface="+mn-cs"/>
                          <a:sym typeface="Arial"/>
                        </a:rPr>
                        <a:t>Mouse cursor hovers within the control’s boundaries.</a:t>
                      </a:r>
                      <a:endParaRPr lang="en-US" sz="1800" i="0" dirty="0"/>
                    </a:p>
                  </a:txBody>
                  <a:tcPr anchor="ctr"/>
                </a:tc>
                <a:extLst>
                  <a:ext uri="{0D108BD9-81ED-4DB2-BD59-A6C34878D82A}">
                    <a16:rowId xmlns:a16="http://schemas.microsoft.com/office/drawing/2014/main" val="2748683655"/>
                  </a:ext>
                </a:extLst>
              </a:tr>
              <a:tr h="336366">
                <a:tc>
                  <a:txBody>
                    <a:bodyPr/>
                    <a:lstStyle/>
                    <a:p>
                      <a:r>
                        <a:rPr lang="en-US" sz="1800" b="0" i="0" u="none" strike="noStrike" cap="none" dirty="0" smtClean="0">
                          <a:solidFill>
                            <a:schemeClr val="tx1"/>
                          </a:solidFill>
                          <a:latin typeface="Consolas" panose="020B0609020204030204" pitchFamily="49" charset="0"/>
                          <a:ea typeface="+mn-ea"/>
                          <a:cs typeface="+mn-cs"/>
                          <a:sym typeface="Arial"/>
                        </a:rPr>
                        <a:t>MouseLeave</a:t>
                      </a:r>
                      <a:endParaRPr lang="en-US" sz="1800" b="0" i="0" u="none" strike="noStrike" cap="none" dirty="0">
                        <a:solidFill>
                          <a:schemeClr val="tx1"/>
                        </a:solidFill>
                        <a:latin typeface="Consolas" panose="020B0609020204030204" pitchFamily="49" charset="0"/>
                        <a:ea typeface="+mn-ea"/>
                        <a:cs typeface="+mn-cs"/>
                        <a:sym typeface="Arial"/>
                      </a:endParaRPr>
                    </a:p>
                  </a:txBody>
                  <a:tcPr anchor="ctr"/>
                </a:tc>
                <a:tc>
                  <a:txBody>
                    <a:bodyPr/>
                    <a:lstStyle/>
                    <a:p>
                      <a:r>
                        <a:rPr lang="en-US" sz="1800" b="0" i="0" u="none" strike="noStrike" cap="none" baseline="0" dirty="0" smtClean="0">
                          <a:solidFill>
                            <a:schemeClr val="tx1"/>
                          </a:solidFill>
                          <a:latin typeface="+mn-lt"/>
                          <a:ea typeface="+mn-ea"/>
                          <a:cs typeface="+mn-cs"/>
                          <a:sym typeface="Arial"/>
                        </a:rPr>
                        <a:t>Mouse cursor leaves the control’s boundaries.</a:t>
                      </a:r>
                      <a:endParaRPr lang="en-US" sz="1800" i="0" dirty="0"/>
                    </a:p>
                  </a:txBody>
                  <a:tcPr anchor="ctr"/>
                </a:tc>
                <a:extLst>
                  <a:ext uri="{0D108BD9-81ED-4DB2-BD59-A6C34878D82A}">
                    <a16:rowId xmlns:a16="http://schemas.microsoft.com/office/drawing/2014/main" val="2837221379"/>
                  </a:ext>
                </a:extLst>
              </a:tr>
            </a:tbl>
          </a:graphicData>
        </a:graphic>
      </p:graphicFrame>
      <p:sp>
        <p:nvSpPr>
          <p:cNvPr id="4" name="Content Placeholder 3"/>
          <p:cNvSpPr>
            <a:spLocks noGrp="1"/>
          </p:cNvSpPr>
          <p:nvPr>
            <p:ph type="body" idx="2"/>
          </p:nvPr>
        </p:nvSpPr>
        <p:spPr>
          <a:xfrm>
            <a:off x="457200" y="3261269"/>
            <a:ext cx="8229600" cy="449942"/>
          </a:xfrm>
        </p:spPr>
        <p:txBody>
          <a:bodyPr/>
          <a:lstStyle/>
          <a:p>
            <a:pPr marL="432" indent="0">
              <a:buNone/>
            </a:pPr>
            <a:r>
              <a:rPr lang="en-US" sz="1800" b="1" dirty="0">
                <a:solidFill>
                  <a:schemeClr val="tx1"/>
                </a:solidFill>
                <a:latin typeface="+mn-lt"/>
              </a:rPr>
              <a:t>Mouse Events with Event Argument of Type </a:t>
            </a:r>
            <a:r>
              <a:rPr lang="en-US" sz="1800" b="1" dirty="0" smtClean="0">
                <a:solidFill>
                  <a:schemeClr val="tx1"/>
                </a:solidFill>
                <a:latin typeface="+mn-lt"/>
              </a:rPr>
              <a:t>MouseEventArgs</a:t>
            </a:r>
            <a:endParaRPr lang="en-IN" sz="1800" dirty="0">
              <a:latin typeface="+mn-lt"/>
            </a:endParaRPr>
          </a:p>
        </p:txBody>
      </p:sp>
      <p:graphicFrame>
        <p:nvGraphicFramePr>
          <p:cNvPr id="10" name="Table 9"/>
          <p:cNvGraphicFramePr>
            <a:graphicFrameLocks noGrp="1"/>
          </p:cNvGraphicFramePr>
          <p:nvPr>
            <p:extLst>
              <p:ext uri="{D42A27DB-BD31-4B8C-83A1-F6EECF244321}">
                <p14:modId xmlns:p14="http://schemas.microsoft.com/office/powerpoint/2010/main" val="456876548"/>
              </p:ext>
            </p:extLst>
          </p:nvPr>
        </p:nvGraphicFramePr>
        <p:xfrm>
          <a:off x="575188" y="3770791"/>
          <a:ext cx="7760314" cy="2286000"/>
        </p:xfrm>
        <a:graphic>
          <a:graphicData uri="http://schemas.openxmlformats.org/drawingml/2006/table">
            <a:tbl>
              <a:tblPr firstRow="1" bandRow="1">
                <a:tableStyleId>{5940675A-B579-460E-94D1-54222C63F5DA}</a:tableStyleId>
              </a:tblPr>
              <a:tblGrid>
                <a:gridCol w="1884171">
                  <a:extLst>
                    <a:ext uri="{9D8B030D-6E8A-4147-A177-3AD203B41FA5}">
                      <a16:colId xmlns:a16="http://schemas.microsoft.com/office/drawing/2014/main" val="1336111774"/>
                    </a:ext>
                  </a:extLst>
                </a:gridCol>
                <a:gridCol w="5876143">
                  <a:extLst>
                    <a:ext uri="{9D8B030D-6E8A-4147-A177-3AD203B41FA5}">
                      <a16:colId xmlns:a16="http://schemas.microsoft.com/office/drawing/2014/main" val="3587598809"/>
                    </a:ext>
                  </a:extLst>
                </a:gridCol>
              </a:tblGrid>
              <a:tr h="453363">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MouseDown</a:t>
                      </a:r>
                      <a:endParaRPr lang="en-US" sz="1800" b="0" i="0" dirty="0">
                        <a:latin typeface="Consolas" panose="020B0609020204030204" pitchFamily="49" charset="0"/>
                      </a:endParaRPr>
                    </a:p>
                  </a:txBody>
                  <a:tcPr/>
                </a:tc>
                <a:tc>
                  <a:txBody>
                    <a:bodyPr/>
                    <a:lstStyle/>
                    <a:p>
                      <a:r>
                        <a:rPr lang="en-US" sz="1800" b="0" i="0" u="none" strike="noStrike" cap="none" baseline="0" dirty="0" smtClean="0">
                          <a:solidFill>
                            <a:schemeClr val="tx1"/>
                          </a:solidFill>
                          <a:latin typeface="+mn-lt"/>
                          <a:ea typeface="+mn-ea"/>
                          <a:cs typeface="+mn-cs"/>
                          <a:sym typeface="Arial"/>
                        </a:rPr>
                        <a:t>Mouse button is pressed while the mouse cursor is within a control’s boundaries.</a:t>
                      </a:r>
                      <a:endParaRPr lang="en-US" sz="1800" i="0" dirty="0"/>
                    </a:p>
                  </a:txBody>
                  <a:tcPr/>
                </a:tc>
                <a:extLst>
                  <a:ext uri="{0D108BD9-81ED-4DB2-BD59-A6C34878D82A}">
                    <a16:rowId xmlns:a16="http://schemas.microsoft.com/office/drawing/2014/main" val="2541807696"/>
                  </a:ext>
                </a:extLst>
              </a:tr>
              <a:tr h="453363">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MouseMove</a:t>
                      </a:r>
                      <a:endParaRPr lang="en-US" sz="1800" b="0" i="0" dirty="0">
                        <a:latin typeface="Consolas" panose="020B0609020204030204" pitchFamily="49" charset="0"/>
                      </a:endParaRPr>
                    </a:p>
                  </a:txBody>
                  <a:tcPr/>
                </a:tc>
                <a:tc>
                  <a:txBody>
                    <a:bodyPr/>
                    <a:lstStyle/>
                    <a:p>
                      <a:r>
                        <a:rPr lang="en-US" sz="1800" b="0" i="0" u="none" strike="noStrike" cap="none" baseline="0" dirty="0" smtClean="0">
                          <a:solidFill>
                            <a:schemeClr val="tx1"/>
                          </a:solidFill>
                          <a:latin typeface="+mn-lt"/>
                          <a:ea typeface="+mn-ea"/>
                          <a:cs typeface="+mn-cs"/>
                          <a:sym typeface="Arial"/>
                        </a:rPr>
                        <a:t>Mouse cursor is moved while in the control’s boundaries.</a:t>
                      </a:r>
                      <a:endParaRPr lang="en-US" sz="1800" i="0" dirty="0"/>
                    </a:p>
                  </a:txBody>
                  <a:tcPr/>
                </a:tc>
                <a:extLst>
                  <a:ext uri="{0D108BD9-81ED-4DB2-BD59-A6C34878D82A}">
                    <a16:rowId xmlns:a16="http://schemas.microsoft.com/office/drawing/2014/main" val="1312921036"/>
                  </a:ext>
                </a:extLst>
              </a:tr>
              <a:tr h="453363">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MouseUp</a:t>
                      </a:r>
                      <a:endParaRPr lang="en-US" sz="1800" b="0" i="0" dirty="0">
                        <a:latin typeface="Consolas" panose="020B0609020204030204" pitchFamily="49" charset="0"/>
                      </a:endParaRPr>
                    </a:p>
                  </a:txBody>
                  <a:tcPr/>
                </a:tc>
                <a:tc>
                  <a:txBody>
                    <a:bodyPr/>
                    <a:lstStyle/>
                    <a:p>
                      <a:r>
                        <a:rPr lang="en-US" sz="1800" b="0" i="0" u="none" strike="noStrike" cap="none" baseline="0" dirty="0" smtClean="0">
                          <a:solidFill>
                            <a:schemeClr val="tx1"/>
                          </a:solidFill>
                          <a:latin typeface="+mn-lt"/>
                          <a:ea typeface="+mn-ea"/>
                          <a:cs typeface="+mn-cs"/>
                          <a:sym typeface="Arial"/>
                        </a:rPr>
                        <a:t>Mouse button is released when the cursor is over the control’s boundaries.</a:t>
                      </a:r>
                      <a:endParaRPr lang="en-US" sz="1800" i="0" dirty="0"/>
                    </a:p>
                  </a:txBody>
                  <a:tcPr/>
                </a:tc>
                <a:extLst>
                  <a:ext uri="{0D108BD9-81ED-4DB2-BD59-A6C34878D82A}">
                    <a16:rowId xmlns:a16="http://schemas.microsoft.com/office/drawing/2014/main" val="3775922980"/>
                  </a:ext>
                </a:extLst>
              </a:tr>
              <a:tr h="336366">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MouseWheel</a:t>
                      </a:r>
                      <a:endParaRPr lang="en-US" sz="1800" b="0" i="0" dirty="0">
                        <a:latin typeface="Consolas" panose="020B0609020204030204" pitchFamily="49" charset="0"/>
                      </a:endParaRPr>
                    </a:p>
                  </a:txBody>
                  <a:tcPr/>
                </a:tc>
                <a:tc>
                  <a:txBody>
                    <a:bodyPr/>
                    <a:lstStyle/>
                    <a:p>
                      <a:r>
                        <a:rPr lang="en-US" sz="1800" b="0" i="0" u="none" strike="noStrike" cap="none" baseline="0" dirty="0" smtClean="0">
                          <a:solidFill>
                            <a:schemeClr val="tx1"/>
                          </a:solidFill>
                          <a:latin typeface="+mn-lt"/>
                          <a:ea typeface="+mn-ea"/>
                          <a:cs typeface="+mn-cs"/>
                          <a:sym typeface="Arial"/>
                        </a:rPr>
                        <a:t>Mouse wheel is moved while the control has the focus.</a:t>
                      </a:r>
                      <a:endParaRPr lang="en-US" sz="1800" i="0" dirty="0"/>
                    </a:p>
                  </a:txBody>
                  <a:tcPr/>
                </a:tc>
                <a:extLst>
                  <a:ext uri="{0D108BD9-81ED-4DB2-BD59-A6C34878D82A}">
                    <a16:rowId xmlns:a16="http://schemas.microsoft.com/office/drawing/2014/main" val="2128280251"/>
                  </a:ext>
                </a:extLst>
              </a:tr>
            </a:tbl>
          </a:graphicData>
        </a:graphic>
      </p:graphicFrame>
    </p:spTree>
    <p:extLst>
      <p:ext uri="{BB962C8B-B14F-4D97-AF65-F5344CB8AC3E}">
        <p14:creationId xmlns:p14="http://schemas.microsoft.com/office/powerpoint/2010/main" val="345632551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14.37 Mouse Events and Event </a:t>
            </a:r>
            <a:r>
              <a:rPr lang="en-US" dirty="0" smtClean="0"/>
              <a:t>Arguments </a:t>
            </a:r>
            <a:r>
              <a:rPr lang="en-US" sz="2000" b="0" dirty="0" smtClean="0"/>
              <a:t>(2 </a:t>
            </a:r>
            <a:r>
              <a:rPr lang="en-US" sz="2000" b="0" dirty="0"/>
              <a:t>of 2)</a:t>
            </a:r>
            <a:endParaRPr lang="en-US" dirty="0"/>
          </a:p>
        </p:txBody>
      </p:sp>
      <p:sp>
        <p:nvSpPr>
          <p:cNvPr id="3" name="Text Placeholder 2"/>
          <p:cNvSpPr>
            <a:spLocks noGrp="1"/>
          </p:cNvSpPr>
          <p:nvPr>
            <p:ph type="body" idx="1"/>
          </p:nvPr>
        </p:nvSpPr>
        <p:spPr>
          <a:xfrm>
            <a:off x="457200" y="1600201"/>
            <a:ext cx="8229600" cy="417286"/>
          </a:xfrm>
        </p:spPr>
        <p:txBody>
          <a:bodyPr/>
          <a:lstStyle/>
          <a:p>
            <a:pPr marL="0" indent="0">
              <a:buNone/>
            </a:pPr>
            <a:r>
              <a:rPr lang="en-US" sz="1800" b="1" dirty="0">
                <a:solidFill>
                  <a:schemeClr val="tx1"/>
                </a:solidFill>
                <a:latin typeface="+mn-lt"/>
              </a:rPr>
              <a:t>Class MouseEventArgs </a:t>
            </a:r>
            <a:r>
              <a:rPr lang="en-US" sz="1800" b="1" dirty="0" smtClean="0">
                <a:solidFill>
                  <a:schemeClr val="tx1"/>
                </a:solidFill>
                <a:latin typeface="+mn-lt"/>
              </a:rPr>
              <a:t>Properties</a:t>
            </a:r>
            <a:endParaRPr lang="en-US" sz="1800" b="1"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395859119"/>
              </p:ext>
            </p:extLst>
          </p:nvPr>
        </p:nvGraphicFramePr>
        <p:xfrm>
          <a:off x="560439" y="2260794"/>
          <a:ext cx="7664479" cy="2286000"/>
        </p:xfrm>
        <a:graphic>
          <a:graphicData uri="http://schemas.openxmlformats.org/drawingml/2006/table">
            <a:tbl>
              <a:tblPr firstRow="1" bandRow="1">
                <a:tableStyleId>{5940675A-B579-460E-94D1-54222C63F5DA}</a:tableStyleId>
              </a:tblPr>
              <a:tblGrid>
                <a:gridCol w="1504335">
                  <a:extLst>
                    <a:ext uri="{9D8B030D-6E8A-4147-A177-3AD203B41FA5}">
                      <a16:colId xmlns:a16="http://schemas.microsoft.com/office/drawing/2014/main" val="425868856"/>
                    </a:ext>
                  </a:extLst>
                </a:gridCol>
                <a:gridCol w="6160144">
                  <a:extLst>
                    <a:ext uri="{9D8B030D-6E8A-4147-A177-3AD203B41FA5}">
                      <a16:colId xmlns:a16="http://schemas.microsoft.com/office/drawing/2014/main" val="3857324204"/>
                    </a:ext>
                  </a:extLst>
                </a:gridCol>
              </a:tblGrid>
              <a:tr h="275083">
                <a:tc>
                  <a:txBody>
                    <a:bodyPr/>
                    <a:lstStyle/>
                    <a:p>
                      <a:r>
                        <a:rPr lang="en-US" sz="1800" b="0" i="0" u="none" strike="noStrike" cap="none" dirty="0" smtClean="0">
                          <a:solidFill>
                            <a:schemeClr val="tx1"/>
                          </a:solidFill>
                          <a:latin typeface="Consolas" panose="020B0609020204030204" pitchFamily="49" charset="0"/>
                          <a:ea typeface="+mn-ea"/>
                          <a:cs typeface="+mn-cs"/>
                          <a:sym typeface="Arial"/>
                        </a:rPr>
                        <a:t>Button</a:t>
                      </a:r>
                      <a:endParaRPr lang="en-US" sz="1800" b="0" i="0" u="none" strike="noStrike" cap="none" dirty="0">
                        <a:solidFill>
                          <a:schemeClr val="tx1"/>
                        </a:solidFill>
                        <a:latin typeface="Consolas" panose="020B0609020204030204" pitchFamily="49" charset="0"/>
                        <a:ea typeface="+mn-ea"/>
                        <a:cs typeface="+mn-cs"/>
                        <a:sym typeface="Arial"/>
                      </a:endParaRPr>
                    </a:p>
                  </a:txBody>
                  <a:tcPr/>
                </a:tc>
                <a:tc>
                  <a:txBody>
                    <a:bodyPr/>
                    <a:lstStyle/>
                    <a:p>
                      <a:r>
                        <a:rPr lang="en-US" sz="1800" b="0" i="0" u="none" strike="noStrike" cap="none" baseline="0" dirty="0" smtClean="0">
                          <a:solidFill>
                            <a:schemeClr val="tx1"/>
                          </a:solidFill>
                          <a:latin typeface="+mn-lt"/>
                          <a:ea typeface="+mn-ea"/>
                          <a:cs typeface="+mn-cs"/>
                          <a:sym typeface="Arial"/>
                        </a:rPr>
                        <a:t>Specifies which mouse button was pressed (</a:t>
                      </a:r>
                      <a:r>
                        <a:rPr lang="en-US" sz="1800" b="0" i="0" u="none" strike="noStrike" cap="none" dirty="0" smtClean="0">
                          <a:solidFill>
                            <a:schemeClr val="tx1"/>
                          </a:solidFill>
                          <a:latin typeface="Consolas" panose="020B0609020204030204" pitchFamily="49" charset="0"/>
                          <a:ea typeface="+mn-ea"/>
                          <a:cs typeface="+mn-cs"/>
                          <a:sym typeface="Arial"/>
                        </a:rPr>
                        <a:t>Left</a:t>
                      </a:r>
                      <a:r>
                        <a:rPr lang="en-US" sz="1800" b="0" i="0" u="none" strike="noStrike" cap="none" baseline="0" dirty="0" smtClean="0">
                          <a:solidFill>
                            <a:schemeClr val="tx1"/>
                          </a:solidFill>
                          <a:latin typeface="+mn-lt"/>
                          <a:ea typeface="+mn-ea"/>
                          <a:cs typeface="+mn-cs"/>
                          <a:sym typeface="Arial"/>
                        </a:rPr>
                        <a:t>, </a:t>
                      </a:r>
                      <a:r>
                        <a:rPr lang="en-US" sz="1800" b="0" i="0" u="none" strike="noStrike" cap="none" dirty="0" smtClean="0">
                          <a:solidFill>
                            <a:schemeClr val="tx1"/>
                          </a:solidFill>
                          <a:latin typeface="Consolas" panose="020B0609020204030204" pitchFamily="49" charset="0"/>
                          <a:ea typeface="+mn-ea"/>
                          <a:cs typeface="+mn-cs"/>
                          <a:sym typeface="Arial"/>
                        </a:rPr>
                        <a:t>Right</a:t>
                      </a:r>
                      <a:r>
                        <a:rPr lang="en-US" sz="1800" b="0" i="0" u="none" strike="noStrike" cap="none" baseline="0" dirty="0" smtClean="0">
                          <a:solidFill>
                            <a:schemeClr val="tx1"/>
                          </a:solidFill>
                          <a:latin typeface="+mn-lt"/>
                          <a:ea typeface="+mn-ea"/>
                          <a:cs typeface="+mn-cs"/>
                          <a:sym typeface="Arial"/>
                        </a:rPr>
                        <a:t>, </a:t>
                      </a:r>
                      <a:r>
                        <a:rPr lang="en-US" sz="1800" b="0" i="0" u="none" strike="noStrike" cap="none" dirty="0" smtClean="0">
                          <a:solidFill>
                            <a:schemeClr val="tx1"/>
                          </a:solidFill>
                          <a:latin typeface="Consolas" panose="020B0609020204030204" pitchFamily="49" charset="0"/>
                          <a:ea typeface="+mn-ea"/>
                          <a:cs typeface="+mn-cs"/>
                          <a:sym typeface="Arial"/>
                        </a:rPr>
                        <a:t>Middle</a:t>
                      </a:r>
                      <a:r>
                        <a:rPr lang="en-US" sz="1800" b="1" i="0" u="none" strike="noStrike" cap="none" baseline="0" dirty="0" smtClean="0">
                          <a:solidFill>
                            <a:schemeClr val="tx1"/>
                          </a:solidFill>
                          <a:latin typeface="+mn-lt"/>
                          <a:ea typeface="+mn-ea"/>
                          <a:cs typeface="+mn-cs"/>
                          <a:sym typeface="Arial"/>
                        </a:rPr>
                        <a:t> </a:t>
                      </a:r>
                      <a:r>
                        <a:rPr lang="en-US" sz="1800" b="0" i="0" u="none" strike="noStrike" cap="none" baseline="0" dirty="0" smtClean="0">
                          <a:solidFill>
                            <a:schemeClr val="tx1"/>
                          </a:solidFill>
                          <a:latin typeface="+mn-lt"/>
                          <a:ea typeface="+mn-ea"/>
                          <a:cs typeface="+mn-cs"/>
                          <a:sym typeface="Arial"/>
                        </a:rPr>
                        <a:t>or </a:t>
                      </a:r>
                      <a:r>
                        <a:rPr lang="en-US" sz="1800" b="0" i="0" u="none" strike="noStrike" cap="none" baseline="0" dirty="0" smtClean="0">
                          <a:solidFill>
                            <a:schemeClr val="tx1"/>
                          </a:solidFill>
                          <a:latin typeface="Consolas" panose="020B0609020204030204" pitchFamily="49" charset="0"/>
                          <a:ea typeface="+mn-ea"/>
                          <a:cs typeface="+mn-cs"/>
                          <a:sym typeface="Arial"/>
                        </a:rPr>
                        <a:t>None</a:t>
                      </a:r>
                      <a:r>
                        <a:rPr lang="en-US" sz="1800" b="0" i="0" u="none" strike="noStrike" cap="none" baseline="0" dirty="0" smtClean="0">
                          <a:solidFill>
                            <a:schemeClr val="tx1"/>
                          </a:solidFill>
                          <a:latin typeface="+mn-lt"/>
                          <a:ea typeface="+mn-ea"/>
                          <a:cs typeface="+mn-cs"/>
                          <a:sym typeface="Arial"/>
                        </a:rPr>
                        <a:t>).</a:t>
                      </a:r>
                      <a:endParaRPr lang="en-US" sz="1800" i="0" dirty="0"/>
                    </a:p>
                  </a:txBody>
                  <a:tcPr/>
                </a:tc>
                <a:extLst>
                  <a:ext uri="{0D108BD9-81ED-4DB2-BD59-A6C34878D82A}">
                    <a16:rowId xmlns:a16="http://schemas.microsoft.com/office/drawing/2014/main" val="1029292195"/>
                  </a:ext>
                </a:extLst>
              </a:tr>
              <a:tr h="275083">
                <a:tc>
                  <a:txBody>
                    <a:bodyPr/>
                    <a:lstStyle/>
                    <a:p>
                      <a:r>
                        <a:rPr lang="en-US" sz="1800" b="0" i="0" u="none" strike="noStrike" cap="none" dirty="0" smtClean="0">
                          <a:solidFill>
                            <a:schemeClr val="tx1"/>
                          </a:solidFill>
                          <a:latin typeface="Consolas" panose="020B0609020204030204" pitchFamily="49" charset="0"/>
                          <a:ea typeface="+mn-ea"/>
                          <a:cs typeface="+mn-cs"/>
                          <a:sym typeface="Arial"/>
                        </a:rPr>
                        <a:t>Clicks</a:t>
                      </a:r>
                      <a:endParaRPr lang="en-US" sz="1800" b="0" i="0" u="none" strike="noStrike" cap="none" dirty="0">
                        <a:solidFill>
                          <a:schemeClr val="tx1"/>
                        </a:solidFill>
                        <a:latin typeface="Consolas" panose="020B0609020204030204" pitchFamily="49" charset="0"/>
                        <a:ea typeface="+mn-ea"/>
                        <a:cs typeface="+mn-cs"/>
                        <a:sym typeface="Arial"/>
                      </a:endParaRPr>
                    </a:p>
                  </a:txBody>
                  <a:tcPr/>
                </a:tc>
                <a:tc>
                  <a:txBody>
                    <a:bodyPr/>
                    <a:lstStyle/>
                    <a:p>
                      <a:r>
                        <a:rPr lang="en-US" sz="1800" b="0" i="0" u="none" strike="noStrike" cap="none" baseline="0" dirty="0" smtClean="0">
                          <a:solidFill>
                            <a:schemeClr val="tx1"/>
                          </a:solidFill>
                          <a:latin typeface="+mn-lt"/>
                          <a:ea typeface="+mn-ea"/>
                          <a:cs typeface="+mn-cs"/>
                          <a:sym typeface="Arial"/>
                        </a:rPr>
                        <a:t>The number of times that the mouse button was clicked.</a:t>
                      </a:r>
                      <a:endParaRPr lang="en-US" sz="1800" i="0" dirty="0"/>
                    </a:p>
                  </a:txBody>
                  <a:tcPr/>
                </a:tc>
                <a:extLst>
                  <a:ext uri="{0D108BD9-81ED-4DB2-BD59-A6C34878D82A}">
                    <a16:rowId xmlns:a16="http://schemas.microsoft.com/office/drawing/2014/main" val="423787864"/>
                  </a:ext>
                </a:extLst>
              </a:tr>
              <a:tr h="275083">
                <a:tc>
                  <a:txBody>
                    <a:bodyPr/>
                    <a:lstStyle/>
                    <a:p>
                      <a:r>
                        <a:rPr lang="en-US" sz="1800" b="0" i="0" u="none" strike="noStrike" cap="none" dirty="0" smtClean="0">
                          <a:solidFill>
                            <a:schemeClr val="tx1"/>
                          </a:solidFill>
                          <a:latin typeface="Consolas" panose="020B0609020204030204" pitchFamily="49" charset="0"/>
                          <a:ea typeface="+mn-ea"/>
                          <a:cs typeface="+mn-cs"/>
                          <a:sym typeface="Arial"/>
                        </a:rPr>
                        <a:t>X</a:t>
                      </a:r>
                      <a:endParaRPr lang="en-US" sz="1800" b="0" i="0" u="none" strike="noStrike" cap="none" dirty="0">
                        <a:solidFill>
                          <a:schemeClr val="tx1"/>
                        </a:solidFill>
                        <a:latin typeface="Consolas" panose="020B0609020204030204" pitchFamily="49" charset="0"/>
                        <a:ea typeface="+mn-ea"/>
                        <a:cs typeface="+mn-cs"/>
                        <a:sym typeface="Arial"/>
                      </a:endParaRPr>
                    </a:p>
                  </a:txBody>
                  <a:tcPr/>
                </a:tc>
                <a:tc>
                  <a:txBody>
                    <a:bodyPr/>
                    <a:lstStyle/>
                    <a:p>
                      <a:r>
                        <a:rPr lang="en-US" sz="1800" b="0" i="0" u="none" strike="noStrike" cap="none" baseline="0" dirty="0" smtClean="0">
                          <a:solidFill>
                            <a:schemeClr val="tx1"/>
                          </a:solidFill>
                          <a:latin typeface="+mn-lt"/>
                          <a:ea typeface="+mn-ea"/>
                          <a:cs typeface="+mn-cs"/>
                          <a:sym typeface="Arial"/>
                        </a:rPr>
                        <a:t>The </a:t>
                      </a:r>
                      <a:r>
                        <a:rPr lang="en-US" sz="1800" b="0" i="1" u="none" strike="noStrike" cap="none" baseline="0" dirty="0" smtClean="0">
                          <a:solidFill>
                            <a:schemeClr val="tx1"/>
                          </a:solidFill>
                          <a:latin typeface="+mn-lt"/>
                          <a:ea typeface="+mn-ea"/>
                          <a:cs typeface="+mn-cs"/>
                          <a:sym typeface="Arial"/>
                        </a:rPr>
                        <a:t>x</a:t>
                      </a:r>
                      <a:r>
                        <a:rPr lang="en-US" sz="1800" b="0" i="0" u="none" strike="noStrike" cap="none" baseline="0" dirty="0" smtClean="0">
                          <a:solidFill>
                            <a:schemeClr val="tx1"/>
                          </a:solidFill>
                          <a:latin typeface="+mn-lt"/>
                          <a:ea typeface="+mn-ea"/>
                          <a:cs typeface="+mn-cs"/>
                          <a:sym typeface="Arial"/>
                        </a:rPr>
                        <a:t>-coordinate within the control where the event occurred.</a:t>
                      </a:r>
                      <a:endParaRPr lang="en-US" sz="1800" i="0" dirty="0"/>
                    </a:p>
                  </a:txBody>
                  <a:tcPr/>
                </a:tc>
                <a:extLst>
                  <a:ext uri="{0D108BD9-81ED-4DB2-BD59-A6C34878D82A}">
                    <a16:rowId xmlns:a16="http://schemas.microsoft.com/office/drawing/2014/main" val="1763275398"/>
                  </a:ext>
                </a:extLst>
              </a:tr>
              <a:tr h="275083">
                <a:tc>
                  <a:txBody>
                    <a:bodyPr/>
                    <a:lstStyle/>
                    <a:p>
                      <a:r>
                        <a:rPr lang="en-US" sz="1800" b="0" i="0" u="none" strike="noStrike" cap="none" dirty="0" smtClean="0">
                          <a:solidFill>
                            <a:schemeClr val="tx1"/>
                          </a:solidFill>
                          <a:latin typeface="Consolas" panose="020B0609020204030204" pitchFamily="49" charset="0"/>
                          <a:ea typeface="+mn-ea"/>
                          <a:cs typeface="+mn-cs"/>
                          <a:sym typeface="Arial"/>
                        </a:rPr>
                        <a:t>Y</a:t>
                      </a:r>
                      <a:endParaRPr lang="en-US" sz="1800" b="0" i="0" u="none" strike="noStrike" cap="none" dirty="0">
                        <a:solidFill>
                          <a:schemeClr val="tx1"/>
                        </a:solidFill>
                        <a:latin typeface="Consolas" panose="020B0609020204030204" pitchFamily="49" charset="0"/>
                        <a:ea typeface="+mn-ea"/>
                        <a:cs typeface="+mn-cs"/>
                        <a:sym typeface="Arial"/>
                      </a:endParaRPr>
                    </a:p>
                  </a:txBody>
                  <a:tcPr/>
                </a:tc>
                <a:tc>
                  <a:txBody>
                    <a:bodyPr/>
                    <a:lstStyle/>
                    <a:p>
                      <a:r>
                        <a:rPr lang="en-US" sz="1800" b="0" i="0" u="none" strike="noStrike" cap="none" baseline="0" dirty="0" smtClean="0">
                          <a:solidFill>
                            <a:schemeClr val="tx1"/>
                          </a:solidFill>
                          <a:latin typeface="+mn-lt"/>
                          <a:ea typeface="+mn-ea"/>
                          <a:cs typeface="+mn-cs"/>
                          <a:sym typeface="Arial"/>
                        </a:rPr>
                        <a:t>The </a:t>
                      </a:r>
                      <a:r>
                        <a:rPr lang="en-US" sz="1800" b="0" i="1" u="none" strike="noStrike" cap="none" baseline="0" dirty="0" smtClean="0">
                          <a:solidFill>
                            <a:schemeClr val="tx1"/>
                          </a:solidFill>
                          <a:latin typeface="+mn-lt"/>
                          <a:ea typeface="+mn-ea"/>
                          <a:cs typeface="+mn-cs"/>
                          <a:sym typeface="Arial"/>
                        </a:rPr>
                        <a:t>y</a:t>
                      </a:r>
                      <a:r>
                        <a:rPr lang="en-US" sz="1800" b="0" i="0" u="none" strike="noStrike" cap="none" baseline="0" dirty="0" smtClean="0">
                          <a:solidFill>
                            <a:schemeClr val="tx1"/>
                          </a:solidFill>
                          <a:latin typeface="+mn-lt"/>
                          <a:ea typeface="+mn-ea"/>
                          <a:cs typeface="+mn-cs"/>
                          <a:sym typeface="Arial"/>
                        </a:rPr>
                        <a:t>-coordinate within the control where the event occurred.</a:t>
                      </a:r>
                    </a:p>
                  </a:txBody>
                  <a:tcPr/>
                </a:tc>
                <a:extLst>
                  <a:ext uri="{0D108BD9-81ED-4DB2-BD59-A6C34878D82A}">
                    <a16:rowId xmlns:a16="http://schemas.microsoft.com/office/drawing/2014/main" val="2054272489"/>
                  </a:ext>
                </a:extLst>
              </a:tr>
            </a:tbl>
          </a:graphicData>
        </a:graphic>
      </p:graphicFrame>
    </p:spTree>
    <p:extLst>
      <p:ext uri="{BB962C8B-B14F-4D97-AF65-F5344CB8AC3E}">
        <p14:creationId xmlns:p14="http://schemas.microsoft.com/office/powerpoint/2010/main" val="69320105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14.11 Mouse-Event Handling </a:t>
            </a:r>
            <a:r>
              <a:rPr lang="en-US" sz="2000" b="0" dirty="0" smtClean="0"/>
              <a:t>(2 </a:t>
            </a:r>
            <a:r>
              <a:rPr lang="en-US" sz="2000" b="0" dirty="0"/>
              <a:t>of 3)</a:t>
            </a:r>
            <a:endParaRPr lang="en-US" dirty="0"/>
          </a:p>
        </p:txBody>
      </p:sp>
      <p:sp>
        <p:nvSpPr>
          <p:cNvPr id="3" name="Text Placeholder 2"/>
          <p:cNvSpPr>
            <a:spLocks noGrp="1"/>
          </p:cNvSpPr>
          <p:nvPr>
            <p:ph type="body" idx="1"/>
          </p:nvPr>
        </p:nvSpPr>
        <p:spPr/>
        <p:txBody>
          <a:bodyPr/>
          <a:lstStyle/>
          <a:p>
            <a:r>
              <a:rPr lang="en-US" altLang="en-US" sz="2400" dirty="0">
                <a:latin typeface="+mn-lt"/>
              </a:rPr>
              <a:t> Figure 14.38 uses mouse events to draw on a </a:t>
            </a:r>
            <a:r>
              <a:rPr lang="en-US" altLang="en-US" sz="2400" dirty="0">
                <a:solidFill>
                  <a:schemeClr val="tx1"/>
                </a:solidFill>
                <a:latin typeface="Consolas" panose="020B0609020204030204" pitchFamily="49" charset="0"/>
                <a:ea typeface="+mn-ea"/>
                <a:cs typeface="+mn-cs"/>
              </a:rPr>
              <a:t>Form</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72368931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14.38 Using the Mouse to Draw on a </a:t>
            </a:r>
            <a:r>
              <a:rPr lang="en-US" dirty="0" smtClean="0">
                <a:latin typeface="Consolas" panose="020B0609020204030204" pitchFamily="49" charset="0"/>
              </a:rPr>
              <a:t>Form</a:t>
            </a:r>
            <a:r>
              <a:rPr lang="en-US" dirty="0" smtClean="0"/>
              <a:t> </a:t>
            </a:r>
            <a:r>
              <a:rPr lang="en-US" sz="2000" b="0" dirty="0" smtClean="0"/>
              <a:t>(1 of 4)</a:t>
            </a:r>
            <a:endParaRPr lang="en-US" sz="2000" b="0" dirty="0"/>
          </a:p>
        </p:txBody>
      </p:sp>
      <p:pic>
        <p:nvPicPr>
          <p:cNvPr id="4" name="Picture 3" descr="Program code for using the mouse to draw on a form. Line 1: forward slash, forward slash, f i g. 14.38, colon, painter form, period, c s. Line 2: forward slash, forward slash, using the mouse to draw on a form. Line 3: using system, semicolon. Line 4: using system, period, drawing, semicolon. Line 5: using system, period, windows, period, forms, semicolon. Line 6: blank. Line 7: namespace painter. Line 8: left brace. Line 9, indented once: forward slash, forward slash, creates a form that’s a drawing surface. Line 10, indented once: public partial class painter form, colon, form. Line 11, indented once: left brace. Line 12, indented twice: bool should paint, left brace, get, semicolon, set, semicolon, right brace= false, semicolon, forward slash, forward slash, whether to paint. Line 13: blank. Line 14, indented twice: forward slash, forward slash, default constructor. Line 15, indented twice: public painter form, left parenthesis, right parenthesis. Line 16, indented twice: left brace. Line 17, indented three times: initialize component, left parenthesis, right parenthesis, semicolon. Line 18,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151" y="1657971"/>
            <a:ext cx="7617699" cy="3731118"/>
          </a:xfrm>
          <a:prstGeom prst="rect">
            <a:avLst/>
          </a:prstGeom>
        </p:spPr>
      </p:pic>
    </p:spTree>
    <p:extLst>
      <p:ext uri="{BB962C8B-B14F-4D97-AF65-F5344CB8AC3E}">
        <p14:creationId xmlns:p14="http://schemas.microsoft.com/office/powerpoint/2010/main" val="389198135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14.38 Using the Mouse to Draw on a </a:t>
            </a:r>
            <a:r>
              <a:rPr lang="en-US" dirty="0">
                <a:latin typeface="Consolas" panose="020B0609020204030204" pitchFamily="49" charset="0"/>
              </a:rPr>
              <a:t>Form</a:t>
            </a:r>
            <a:r>
              <a:rPr lang="en-US" dirty="0"/>
              <a:t> </a:t>
            </a:r>
            <a:r>
              <a:rPr lang="en-US" sz="2000" b="0" dirty="0" smtClean="0"/>
              <a:t>(2 </a:t>
            </a:r>
            <a:r>
              <a:rPr lang="en-US" sz="2000" b="0" dirty="0"/>
              <a:t>of 4</a:t>
            </a:r>
            <a:r>
              <a:rPr lang="en-US" sz="2000" b="0" dirty="0" smtClean="0"/>
              <a:t>)</a:t>
            </a:r>
            <a:endParaRPr lang="en-US" dirty="0"/>
          </a:p>
        </p:txBody>
      </p:sp>
      <p:pic>
        <p:nvPicPr>
          <p:cNvPr id="4" name="Picture 3" descr="Program code for using the mouse to draw on a form. Line 19: blank. Line 20, indented twice: forward slash, forward slash, should paint when mouse button is pressed down. Line 21, indented twice: private void painter form, underscore, mouse down, left parenthesis, object sender, comma, mouse event a r g s, e, right parenthesis. Line 22, indented twice: left brace. Line 23, indented three times: forward slash, forward slash, indicate that user is dragging the mouse. Line 24, indented three times: should paint = true, semicolon. Line 25, indented twice: right brace. Line 26: blank. Line 27, indented twice: forward slash, forward slash, stop painting when mouse button is released. Line 28, indented twice: private void painter form, underscore, mouse up, left parenthesis, object sender, comma, mouse event a r g s, e, right parenthesis. Line 29, indented twice: left brace. Line 30, indented three times: forward slash, forward slash, indicate that user released the mouse button. Line 31, indented three times: should paint = false, semicolon. Line 32, indented twice: right brace. Line 33: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592" y="1635511"/>
            <a:ext cx="7770815" cy="3118898"/>
          </a:xfrm>
          <a:prstGeom prst="rect">
            <a:avLst/>
          </a:prstGeom>
        </p:spPr>
      </p:pic>
    </p:spTree>
    <p:extLst>
      <p:ext uri="{BB962C8B-B14F-4D97-AF65-F5344CB8AC3E}">
        <p14:creationId xmlns:p14="http://schemas.microsoft.com/office/powerpoint/2010/main" val="158526604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14.38 Using the Mouse to Draw on a </a:t>
            </a:r>
            <a:r>
              <a:rPr lang="en-US" dirty="0">
                <a:latin typeface="Consolas" panose="020B0609020204030204" pitchFamily="49" charset="0"/>
              </a:rPr>
              <a:t>Form</a:t>
            </a:r>
            <a:r>
              <a:rPr lang="en-US" dirty="0"/>
              <a:t> </a:t>
            </a:r>
            <a:r>
              <a:rPr lang="en-US" sz="2000" b="0" dirty="0" smtClean="0"/>
              <a:t>(3 </a:t>
            </a:r>
            <a:r>
              <a:rPr lang="en-US" sz="2000" b="0" dirty="0"/>
              <a:t>of </a:t>
            </a:r>
            <a:r>
              <a:rPr lang="en-US" sz="2000" b="0" dirty="0" smtClean="0"/>
              <a:t>4)</a:t>
            </a:r>
            <a:endParaRPr lang="en-US" dirty="0"/>
          </a:p>
        </p:txBody>
      </p:sp>
      <p:pic>
        <p:nvPicPr>
          <p:cNvPr id="4" name="Picture 3" descr="Program code for using the mouse to draw on a form. Line 34, indented twice: forward slash, forward slash, draw circle whenever mouse moves with its button held down. Line 35, indented twice: private void painter form, underscore, mouse move, left parenthesis, object sender, comma, mouse event a r g s, e, right parenthesis. Line 36, indented twice: left brace. Line 37, indented three times: if, left parenthesis, should paint, right parenthesis, forward slash, forward slash, check if mouse button is being pressed. Line 38, indented three times: left brace. Line 39, indented four times: forward slash, forward slash, draw a circle where the mouse pointer is present. Line 40, indented four times: using, left parenthesis, graphics, graphics = create graphics, left parenthesis, right parenthesis, right parenthesis. Line 41, indented four times: left brace. Line 42, indented five times: graphics, period, fill ellipse, left parenthesis. Line 43, indented 6 times. new solid brush, left parenthesis, color, period, blue violet, right parenthesis, comma, e, period, x, comma, e, period, y, comma, 4, comma, 4, right parenthesis, semicolon. Line 44, indented four times: right brace. Line 45, indented three times: right brace. Line 46, indented twice: right brace. Line 47, indented once: right brace. Line 48: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062" y="1611807"/>
            <a:ext cx="7693876" cy="3284291"/>
          </a:xfrm>
          <a:prstGeom prst="rect">
            <a:avLst/>
          </a:prstGeom>
        </p:spPr>
      </p:pic>
    </p:spTree>
    <p:extLst>
      <p:ext uri="{BB962C8B-B14F-4D97-AF65-F5344CB8AC3E}">
        <p14:creationId xmlns:p14="http://schemas.microsoft.com/office/powerpoint/2010/main" val="66292135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14.38 Using the Mouse to Draw on a </a:t>
            </a:r>
            <a:r>
              <a:rPr lang="en-US" dirty="0">
                <a:latin typeface="Consolas" panose="020B0609020204030204" pitchFamily="49" charset="0"/>
              </a:rPr>
              <a:t>Form</a:t>
            </a:r>
            <a:r>
              <a:rPr lang="en-US" dirty="0"/>
              <a:t> </a:t>
            </a:r>
            <a:r>
              <a:rPr lang="en-US" sz="2000" b="0" dirty="0" smtClean="0"/>
              <a:t>(4 </a:t>
            </a:r>
            <a:r>
              <a:rPr lang="en-US" sz="2000" b="0" dirty="0"/>
              <a:t>of 4)</a:t>
            </a:r>
            <a:endParaRPr lang="en-US" dirty="0"/>
          </a:p>
        </p:txBody>
      </p:sp>
      <p:pic>
        <p:nvPicPr>
          <p:cNvPr id="4" name="Picture 3" descr="A form window shows a figure drawn with the mouse point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848" y="1712827"/>
            <a:ext cx="6264303" cy="3166875"/>
          </a:xfrm>
          <a:prstGeom prst="rect">
            <a:avLst/>
          </a:prstGeom>
        </p:spPr>
      </p:pic>
    </p:spTree>
    <p:extLst>
      <p:ext uri="{BB962C8B-B14F-4D97-AF65-F5344CB8AC3E}">
        <p14:creationId xmlns:p14="http://schemas.microsoft.com/office/powerpoint/2010/main" val="127064453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14.11 Mouse-Event Handling </a:t>
            </a:r>
            <a:r>
              <a:rPr lang="en-US" sz="2000" b="0" dirty="0" smtClean="0"/>
              <a:t>(3 </a:t>
            </a:r>
            <a:r>
              <a:rPr lang="en-US" sz="2000" b="0" dirty="0"/>
              <a:t>of 3)</a:t>
            </a:r>
            <a:endParaRPr lang="en-US" dirty="0"/>
          </a:p>
        </p:txBody>
      </p:sp>
      <p:sp>
        <p:nvSpPr>
          <p:cNvPr id="3" name="Text Placeholder 2"/>
          <p:cNvSpPr>
            <a:spLocks noGrp="1"/>
          </p:cNvSpPr>
          <p:nvPr>
            <p:ph type="body" idx="1"/>
          </p:nvPr>
        </p:nvSpPr>
        <p:spPr/>
        <p:txBody>
          <a:bodyPr/>
          <a:lstStyle/>
          <a:p>
            <a:r>
              <a:rPr lang="en-US" altLang="en-US" sz="2400" dirty="0">
                <a:latin typeface="+mn-lt"/>
              </a:rPr>
              <a:t>Recall from Chapter 13 that the using statement automatically calls </a:t>
            </a:r>
            <a:r>
              <a:rPr lang="en-US" altLang="en-US" sz="2400" dirty="0">
                <a:latin typeface="Consolas" panose="020B0609020204030204" pitchFamily="49" charset="0"/>
              </a:rPr>
              <a:t>Dispose</a:t>
            </a:r>
            <a:r>
              <a:rPr lang="en-US" altLang="en-US" sz="2400" dirty="0">
                <a:latin typeface="+mn-lt"/>
              </a:rPr>
              <a:t> on the object that was created in the parentheses following keyword using</a:t>
            </a:r>
            <a:r>
              <a:rPr lang="en-US" altLang="en-US" sz="2400" dirty="0" smtClean="0">
                <a:latin typeface="+mn-lt"/>
              </a:rPr>
              <a:t>.</a:t>
            </a:r>
            <a:endParaRPr lang="en-US" altLang="en-US" sz="2400" dirty="0">
              <a:latin typeface="+mn-lt"/>
            </a:endParaRPr>
          </a:p>
          <a:p>
            <a:r>
              <a:rPr lang="en-US" altLang="en-US" sz="2400" dirty="0">
                <a:latin typeface="+mn-lt"/>
              </a:rPr>
              <a:t>This is important because </a:t>
            </a:r>
            <a:r>
              <a:rPr lang="en-US" altLang="en-US" sz="2400" dirty="0">
                <a:latin typeface="Consolas" panose="020B0609020204030204" pitchFamily="49" charset="0"/>
              </a:rPr>
              <a:t>Graphics</a:t>
            </a:r>
            <a:r>
              <a:rPr lang="en-US" altLang="en-US" sz="2400" dirty="0">
                <a:latin typeface="+mn-lt"/>
              </a:rPr>
              <a:t> objects are a limited resource</a:t>
            </a:r>
            <a:r>
              <a:rPr lang="en-US" altLang="en-US" sz="2400" dirty="0" smtClean="0">
                <a:latin typeface="+mn-lt"/>
              </a:rPr>
              <a:t>.</a:t>
            </a:r>
            <a:endParaRPr lang="en-US" altLang="en-US" sz="2400" dirty="0">
              <a:latin typeface="+mn-lt"/>
            </a:endParaRPr>
          </a:p>
          <a:p>
            <a:r>
              <a:rPr lang="en-US" altLang="en-US" sz="2400" dirty="0">
                <a:latin typeface="+mn-lt"/>
              </a:rPr>
              <a:t>Calling </a:t>
            </a:r>
            <a:r>
              <a:rPr lang="en-US" altLang="en-US" sz="2400" dirty="0">
                <a:latin typeface="Consolas" panose="020B0609020204030204" pitchFamily="49" charset="0"/>
              </a:rPr>
              <a:t>Dispose</a:t>
            </a:r>
            <a:r>
              <a:rPr lang="en-US" altLang="en-US" sz="2400" dirty="0">
                <a:latin typeface="+mn-lt"/>
              </a:rPr>
              <a:t> on a </a:t>
            </a:r>
            <a:r>
              <a:rPr lang="en-US" altLang="en-US" sz="2400" dirty="0">
                <a:latin typeface="Consolas" panose="020B0609020204030204" pitchFamily="49" charset="0"/>
              </a:rPr>
              <a:t>Graphics</a:t>
            </a:r>
            <a:r>
              <a:rPr lang="en-US" altLang="en-US" sz="2400" dirty="0">
                <a:latin typeface="+mn-lt"/>
              </a:rPr>
              <a:t> object ensures that its resources are returned to the system for reuse</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38863490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14.12</a:t>
            </a:r>
            <a:r>
              <a:rPr lang="en-US" dirty="0"/>
              <a:t> Keyboard-Event Handling</a:t>
            </a:r>
          </a:p>
        </p:txBody>
      </p:sp>
      <p:sp>
        <p:nvSpPr>
          <p:cNvPr id="3" name="Text Placeholder 2"/>
          <p:cNvSpPr>
            <a:spLocks noGrp="1"/>
          </p:cNvSpPr>
          <p:nvPr>
            <p:ph type="body" idx="1"/>
          </p:nvPr>
        </p:nvSpPr>
        <p:spPr/>
        <p:txBody>
          <a:bodyPr/>
          <a:lstStyle/>
          <a:p>
            <a:r>
              <a:rPr lang="en-US" altLang="en-US" sz="2400" dirty="0">
                <a:latin typeface="+mn-lt"/>
              </a:rPr>
              <a:t>There are three key events:</a:t>
            </a:r>
          </a:p>
          <a:p>
            <a:pPr lvl="1"/>
            <a:r>
              <a:rPr lang="en-US" altLang="en-US" sz="2400" dirty="0" smtClean="0">
                <a:latin typeface="+mn-lt"/>
              </a:rPr>
              <a:t>The</a:t>
            </a:r>
            <a:r>
              <a:rPr lang="en-US" altLang="en-US" sz="2400" b="1" dirty="0" smtClean="0">
                <a:latin typeface="+mn-lt"/>
              </a:rPr>
              <a:t> </a:t>
            </a:r>
            <a:r>
              <a:rPr lang="en-US" altLang="en-US" sz="2400" dirty="0">
                <a:latin typeface="Consolas" panose="020B0609020204030204" pitchFamily="49" charset="0"/>
              </a:rPr>
              <a:t>KeyPress</a:t>
            </a:r>
            <a:r>
              <a:rPr lang="en-US" altLang="en-US" sz="2400" b="1" dirty="0" smtClean="0">
                <a:latin typeface="+mn-lt"/>
              </a:rPr>
              <a:t> </a:t>
            </a:r>
            <a:r>
              <a:rPr lang="en-US" altLang="en-US" sz="2400" dirty="0" smtClean="0">
                <a:latin typeface="+mn-lt"/>
              </a:rPr>
              <a:t>event </a:t>
            </a:r>
            <a:r>
              <a:rPr lang="en-US" altLang="en-US" sz="2400" dirty="0">
                <a:latin typeface="+mn-lt"/>
              </a:rPr>
              <a:t>occurs when the user presses a key that </a:t>
            </a:r>
            <a:r>
              <a:rPr lang="en-US" altLang="en-US" sz="2400" dirty="0" smtClean="0">
                <a:latin typeface="+mn-lt"/>
              </a:rPr>
              <a:t>represents </a:t>
            </a:r>
            <a:r>
              <a:rPr lang="en-US" altLang="en-US" sz="2400" dirty="0">
                <a:latin typeface="+mn-lt"/>
              </a:rPr>
              <a:t>an </a:t>
            </a:r>
            <a:r>
              <a:rPr lang="en-US" altLang="en-US" sz="2400" dirty="0" smtClean="0">
                <a:latin typeface="+mn-lt"/>
              </a:rPr>
              <a:t>ASCII </a:t>
            </a:r>
            <a:r>
              <a:rPr lang="en-US" altLang="en-US" sz="2400" dirty="0">
                <a:latin typeface="+mn-lt"/>
              </a:rPr>
              <a:t>character.</a:t>
            </a:r>
          </a:p>
          <a:p>
            <a:pPr lvl="1"/>
            <a:r>
              <a:rPr lang="en-US" altLang="en-US" sz="2400" dirty="0">
                <a:latin typeface="+mn-lt"/>
              </a:rPr>
              <a:t>The </a:t>
            </a:r>
            <a:r>
              <a:rPr lang="en-US" altLang="en-US" sz="2400" dirty="0">
                <a:latin typeface="Consolas" panose="020B0609020204030204" pitchFamily="49" charset="0"/>
              </a:rPr>
              <a:t>KeyPress</a:t>
            </a:r>
            <a:r>
              <a:rPr lang="en-US" altLang="en-US" sz="2400" dirty="0">
                <a:latin typeface="+mn-lt"/>
              </a:rPr>
              <a:t> event does not indicate whether modifier keys (e.g., </a:t>
            </a:r>
            <a:r>
              <a:rPr lang="en-US" altLang="en-US" sz="2400" b="1" dirty="0">
                <a:latin typeface="+mn-lt"/>
              </a:rPr>
              <a:t>Shift, Alt </a:t>
            </a:r>
            <a:r>
              <a:rPr lang="en-US" altLang="en-US" sz="2400" dirty="0">
                <a:latin typeface="+mn-lt"/>
              </a:rPr>
              <a:t>and </a:t>
            </a:r>
            <a:r>
              <a:rPr lang="en-US" altLang="en-US" sz="2400" b="1" dirty="0">
                <a:latin typeface="+mn-lt"/>
              </a:rPr>
              <a:t>Ctrl</a:t>
            </a:r>
            <a:r>
              <a:rPr lang="en-US" altLang="en-US" sz="2400" dirty="0">
                <a:latin typeface="+mn-lt"/>
              </a:rPr>
              <a:t>) were pressed; if this information is important, the </a:t>
            </a:r>
            <a:r>
              <a:rPr lang="en-US" altLang="en-US" sz="2400" dirty="0">
                <a:latin typeface="Consolas" panose="020B0609020204030204" pitchFamily="49" charset="0"/>
              </a:rPr>
              <a:t>KeyUp </a:t>
            </a:r>
            <a:r>
              <a:rPr lang="en-US" altLang="en-US" sz="2400" dirty="0">
                <a:latin typeface="+mn-lt"/>
              </a:rPr>
              <a:t>or </a:t>
            </a:r>
            <a:r>
              <a:rPr lang="en-US" altLang="en-US" sz="2400" dirty="0">
                <a:latin typeface="Consolas" panose="020B0609020204030204" pitchFamily="49" charset="0"/>
              </a:rPr>
              <a:t>KeyDown</a:t>
            </a:r>
            <a:r>
              <a:rPr lang="en-US" altLang="en-US" sz="2400" dirty="0">
                <a:latin typeface="+mn-lt"/>
              </a:rPr>
              <a:t> events can be used</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4498088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14.3 </a:t>
            </a:r>
            <a:r>
              <a:rPr lang="en-US" dirty="0"/>
              <a:t>Components and Controls for Windows </a:t>
            </a:r>
            <a:r>
              <a:rPr lang="en-US" dirty="0" smtClean="0"/>
              <a:t>Forms</a:t>
            </a:r>
            <a:endParaRPr lang="en-US" dirty="0"/>
          </a:p>
        </p:txBody>
      </p:sp>
      <p:pic>
        <p:nvPicPr>
          <p:cNvPr id="4" name="Picture 3" descr="The toolbox window lists categories by functionality, such as common controls, containers, and menus and toolbars. The first category is, all windows forms. When it is expanded, it displays all the controls and component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975" y="1581747"/>
            <a:ext cx="6361545" cy="4733636"/>
          </a:xfrm>
          <a:prstGeom prst="rect">
            <a:avLst/>
          </a:prstGeom>
        </p:spPr>
      </p:pic>
    </p:spTree>
    <p:extLst>
      <p:ext uri="{BB962C8B-B14F-4D97-AF65-F5344CB8AC3E}">
        <p14:creationId xmlns:p14="http://schemas.microsoft.com/office/powerpoint/2010/main" val="216962698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t>
            </a:r>
            <a:r>
              <a:rPr lang="en-US" dirty="0"/>
              <a:t>14.39 Keyboard Events and Event </a:t>
            </a:r>
            <a:r>
              <a:rPr lang="en-US" dirty="0" smtClean="0"/>
              <a:t>Arguments </a:t>
            </a:r>
            <a:r>
              <a:rPr lang="en-US" sz="2000" b="0" dirty="0" smtClean="0"/>
              <a:t>(1 of 2)</a:t>
            </a:r>
            <a:endParaRPr lang="en-US" sz="2000" b="0" dirty="0"/>
          </a:p>
        </p:txBody>
      </p:sp>
      <p:sp>
        <p:nvSpPr>
          <p:cNvPr id="3" name="Text Placeholder 2"/>
          <p:cNvSpPr>
            <a:spLocks noGrp="1"/>
          </p:cNvSpPr>
          <p:nvPr>
            <p:ph type="body" idx="1"/>
          </p:nvPr>
        </p:nvSpPr>
        <p:spPr>
          <a:xfrm>
            <a:off x="512083" y="1462665"/>
            <a:ext cx="5905500" cy="278451"/>
          </a:xfrm>
        </p:spPr>
        <p:txBody>
          <a:bodyPr/>
          <a:lstStyle/>
          <a:p>
            <a:pPr marL="0" indent="0" fontAlgn="ctr">
              <a:spcBef>
                <a:spcPts val="0"/>
              </a:spcBef>
              <a:buNone/>
            </a:pPr>
            <a:r>
              <a:rPr lang="en-US" b="1" dirty="0" smtClean="0">
                <a:latin typeface="+mn-lt"/>
              </a:rPr>
              <a:t>Key </a:t>
            </a:r>
            <a:r>
              <a:rPr lang="en-US" b="1" dirty="0">
                <a:latin typeface="+mn-lt"/>
              </a:rPr>
              <a:t>Events with Event Arguments of Type </a:t>
            </a:r>
            <a:r>
              <a:rPr lang="en-US" b="1" dirty="0" smtClean="0">
                <a:latin typeface="+mn-lt"/>
              </a:rPr>
              <a:t>KeyEventArgs</a:t>
            </a:r>
            <a:endParaRPr lang="en-IN" dirty="0">
              <a:latin typeface="+mn-lt"/>
            </a:endParaRPr>
          </a:p>
        </p:txBody>
      </p:sp>
      <p:graphicFrame>
        <p:nvGraphicFramePr>
          <p:cNvPr id="15" name="Table 14"/>
          <p:cNvGraphicFramePr>
            <a:graphicFrameLocks noGrp="1"/>
          </p:cNvGraphicFramePr>
          <p:nvPr>
            <p:extLst>
              <p:ext uri="{D42A27DB-BD31-4B8C-83A1-F6EECF244321}">
                <p14:modId xmlns:p14="http://schemas.microsoft.com/office/powerpoint/2010/main" val="1559925637"/>
              </p:ext>
            </p:extLst>
          </p:nvPr>
        </p:nvGraphicFramePr>
        <p:xfrm>
          <a:off x="604683" y="1899445"/>
          <a:ext cx="7747257" cy="657226"/>
        </p:xfrm>
        <a:graphic>
          <a:graphicData uri="http://schemas.openxmlformats.org/drawingml/2006/table">
            <a:tbl>
              <a:tblPr firstRow="1" bandRow="1">
                <a:tableStyleId>{5940675A-B579-460E-94D1-54222C63F5DA}</a:tableStyleId>
              </a:tblPr>
              <a:tblGrid>
                <a:gridCol w="1706220">
                  <a:extLst>
                    <a:ext uri="{9D8B030D-6E8A-4147-A177-3AD203B41FA5}">
                      <a16:colId xmlns:a16="http://schemas.microsoft.com/office/drawing/2014/main" val="3067207094"/>
                    </a:ext>
                  </a:extLst>
                </a:gridCol>
                <a:gridCol w="6041037">
                  <a:extLst>
                    <a:ext uri="{9D8B030D-6E8A-4147-A177-3AD203B41FA5}">
                      <a16:colId xmlns:a16="http://schemas.microsoft.com/office/drawing/2014/main" val="2191266056"/>
                    </a:ext>
                  </a:extLst>
                </a:gridCol>
              </a:tblGrid>
              <a:tr h="0">
                <a:tc>
                  <a:txBody>
                    <a:bodyPr/>
                    <a:lstStyle/>
                    <a:p>
                      <a:r>
                        <a:rPr lang="en-US" sz="1400" b="0" i="0" u="none" strike="noStrike" cap="none" dirty="0" smtClean="0">
                          <a:solidFill>
                            <a:schemeClr val="dk1"/>
                          </a:solidFill>
                          <a:latin typeface="Consolas" panose="020B0609020204030204" pitchFamily="49" charset="0"/>
                          <a:ea typeface="Arial"/>
                          <a:cs typeface="Arial"/>
                          <a:sym typeface="Arial"/>
                        </a:rPr>
                        <a:t>KeyDown</a:t>
                      </a:r>
                      <a:endParaRPr lang="en-US" sz="1400" b="0" i="0" u="none" strike="noStrike" cap="none" dirty="0">
                        <a:solidFill>
                          <a:schemeClr val="dk1"/>
                        </a:solidFill>
                        <a:latin typeface="Consolas" panose="020B0609020204030204" pitchFamily="49" charset="0"/>
                        <a:ea typeface="Arial"/>
                        <a:cs typeface="Arial"/>
                        <a:sym typeface="Arial"/>
                      </a:endParaRPr>
                    </a:p>
                  </a:txBody>
                  <a:tcPr anchor="ctr"/>
                </a:tc>
                <a:tc>
                  <a:txBody>
                    <a:bodyPr/>
                    <a:lstStyle/>
                    <a:p>
                      <a:r>
                        <a:rPr lang="en-US" sz="1400" b="0" i="0" u="none" strike="noStrike" cap="none" baseline="0" dirty="0" smtClean="0">
                          <a:solidFill>
                            <a:schemeClr val="tx1"/>
                          </a:solidFill>
                          <a:latin typeface="+mn-lt"/>
                          <a:ea typeface="+mn-ea"/>
                          <a:cs typeface="+mn-cs"/>
                          <a:sym typeface="Arial"/>
                        </a:rPr>
                        <a:t>Generated when a key is initially pressed.</a:t>
                      </a:r>
                      <a:endParaRPr lang="en-US" sz="1400" dirty="0"/>
                    </a:p>
                  </a:txBody>
                  <a:tcPr anchor="ctr"/>
                </a:tc>
                <a:extLst>
                  <a:ext uri="{0D108BD9-81ED-4DB2-BD59-A6C34878D82A}">
                    <a16:rowId xmlns:a16="http://schemas.microsoft.com/office/drawing/2014/main" val="686732779"/>
                  </a:ext>
                </a:extLst>
              </a:tr>
              <a:tr h="352426">
                <a:tc>
                  <a:txBody>
                    <a:bodyPr/>
                    <a:lstStyle/>
                    <a:p>
                      <a:r>
                        <a:rPr lang="en-US" sz="1400" b="0" i="0" u="none" strike="noStrike" cap="none" dirty="0" smtClean="0">
                          <a:solidFill>
                            <a:schemeClr val="dk1"/>
                          </a:solidFill>
                          <a:latin typeface="Consolas" panose="020B0609020204030204" pitchFamily="49" charset="0"/>
                          <a:ea typeface="Arial"/>
                          <a:cs typeface="Arial"/>
                          <a:sym typeface="Arial"/>
                        </a:rPr>
                        <a:t>KeyUp</a:t>
                      </a:r>
                      <a:endParaRPr lang="en-US" sz="1400" b="0" i="0" u="none" strike="noStrike" cap="none" dirty="0">
                        <a:solidFill>
                          <a:schemeClr val="dk1"/>
                        </a:solidFill>
                        <a:latin typeface="Consolas" panose="020B0609020204030204" pitchFamily="49" charset="0"/>
                        <a:ea typeface="Arial"/>
                        <a:cs typeface="Arial"/>
                        <a:sym typeface="Arial"/>
                      </a:endParaRPr>
                    </a:p>
                  </a:txBody>
                  <a:tcPr anchor="ctr"/>
                </a:tc>
                <a:tc>
                  <a:txBody>
                    <a:bodyPr/>
                    <a:lstStyle/>
                    <a:p>
                      <a:r>
                        <a:rPr lang="en-US" sz="1400" b="0" i="0" u="none" strike="noStrike" cap="none" baseline="0" dirty="0" smtClean="0">
                          <a:solidFill>
                            <a:schemeClr val="tx1"/>
                          </a:solidFill>
                          <a:latin typeface="+mn-lt"/>
                          <a:ea typeface="+mn-ea"/>
                          <a:cs typeface="+mn-cs"/>
                          <a:sym typeface="Arial"/>
                        </a:rPr>
                        <a:t>Generated when a key is released.</a:t>
                      </a:r>
                      <a:endParaRPr lang="en-US" sz="1400" dirty="0"/>
                    </a:p>
                  </a:txBody>
                  <a:tcPr anchor="ctr"/>
                </a:tc>
                <a:extLst>
                  <a:ext uri="{0D108BD9-81ED-4DB2-BD59-A6C34878D82A}">
                    <a16:rowId xmlns:a16="http://schemas.microsoft.com/office/drawing/2014/main" val="594476911"/>
                  </a:ext>
                </a:extLst>
              </a:tr>
            </a:tbl>
          </a:graphicData>
        </a:graphic>
      </p:graphicFrame>
      <p:sp>
        <p:nvSpPr>
          <p:cNvPr id="17" name="Text Placeholder 2"/>
          <p:cNvSpPr txBox="1">
            <a:spLocks/>
          </p:cNvSpPr>
          <p:nvPr/>
        </p:nvSpPr>
        <p:spPr>
          <a:xfrm>
            <a:off x="512083" y="2680435"/>
            <a:ext cx="6495143" cy="37501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5600" marR="0" lvl="0" indent="-255600" algn="l" rtl="0">
              <a:lnSpc>
                <a:spcPct val="100000"/>
              </a:lnSpc>
              <a:spcBef>
                <a:spcPts val="1500"/>
              </a:spcBef>
              <a:spcAft>
                <a:spcPts val="0"/>
              </a:spcAft>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lnSpc>
                <a:spcPct val="100000"/>
              </a:lnSpc>
              <a:spcBef>
                <a:spcPts val="600"/>
              </a:spcBef>
              <a:spcAft>
                <a:spcPts val="0"/>
              </a:spcAft>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buNone/>
            </a:pPr>
            <a:r>
              <a:rPr lang="en-US" b="1" dirty="0">
                <a:solidFill>
                  <a:schemeClr val="tx1"/>
                </a:solidFill>
                <a:latin typeface="+mn-lt"/>
              </a:rPr>
              <a:t>Key Event with Event Argument of Type KeyPressEventArgs</a:t>
            </a:r>
            <a:endParaRPr lang="en-US" b="1" dirty="0">
              <a:latin typeface="+mn-lt"/>
            </a:endParaRPr>
          </a:p>
        </p:txBody>
      </p:sp>
      <p:graphicFrame>
        <p:nvGraphicFramePr>
          <p:cNvPr id="18" name="Table 17"/>
          <p:cNvGraphicFramePr>
            <a:graphicFrameLocks noGrp="1"/>
          </p:cNvGraphicFramePr>
          <p:nvPr>
            <p:extLst>
              <p:ext uri="{D42A27DB-BD31-4B8C-83A1-F6EECF244321}">
                <p14:modId xmlns:p14="http://schemas.microsoft.com/office/powerpoint/2010/main" val="3020054806"/>
              </p:ext>
            </p:extLst>
          </p:nvPr>
        </p:nvGraphicFramePr>
        <p:xfrm>
          <a:off x="634180" y="3138796"/>
          <a:ext cx="7717760" cy="518160"/>
        </p:xfrm>
        <a:graphic>
          <a:graphicData uri="http://schemas.openxmlformats.org/drawingml/2006/table">
            <a:tbl>
              <a:tblPr firstRow="1" bandRow="1">
                <a:tableStyleId>{5940675A-B579-460E-94D1-54222C63F5DA}</a:tableStyleId>
              </a:tblPr>
              <a:tblGrid>
                <a:gridCol w="1676723">
                  <a:extLst>
                    <a:ext uri="{9D8B030D-6E8A-4147-A177-3AD203B41FA5}">
                      <a16:colId xmlns:a16="http://schemas.microsoft.com/office/drawing/2014/main" val="4074509722"/>
                    </a:ext>
                  </a:extLst>
                </a:gridCol>
                <a:gridCol w="6041037">
                  <a:extLst>
                    <a:ext uri="{9D8B030D-6E8A-4147-A177-3AD203B41FA5}">
                      <a16:colId xmlns:a16="http://schemas.microsoft.com/office/drawing/2014/main" val="3276564672"/>
                    </a:ext>
                  </a:extLst>
                </a:gridCol>
              </a:tblGrid>
              <a:tr h="492431">
                <a:tc>
                  <a:txBody>
                    <a:bodyPr/>
                    <a:lstStyle/>
                    <a:p>
                      <a:r>
                        <a:rPr lang="en-US" sz="1400" b="0" i="0" u="none" strike="noStrike" cap="none" dirty="0" smtClean="0">
                          <a:solidFill>
                            <a:schemeClr val="dk1"/>
                          </a:solidFill>
                          <a:latin typeface="Consolas" panose="020B0609020204030204" pitchFamily="49" charset="0"/>
                          <a:ea typeface="Arial"/>
                          <a:cs typeface="Arial"/>
                          <a:sym typeface="Arial"/>
                        </a:rPr>
                        <a:t>KeyPress</a:t>
                      </a:r>
                      <a:endParaRPr lang="en-US" sz="1400" b="0" i="0" u="none" strike="noStrike" cap="none" dirty="0">
                        <a:solidFill>
                          <a:schemeClr val="dk1"/>
                        </a:solidFill>
                        <a:latin typeface="Consolas" panose="020B0609020204030204" pitchFamily="49" charset="0"/>
                        <a:ea typeface="Arial"/>
                        <a:cs typeface="Arial"/>
                        <a:sym typeface="Arial"/>
                      </a:endParaRPr>
                    </a:p>
                  </a:txBody>
                  <a:tcPr anchor="ctr"/>
                </a:tc>
                <a:tc>
                  <a:txBody>
                    <a:bodyPr/>
                    <a:lstStyle/>
                    <a:p>
                      <a:r>
                        <a:rPr lang="en-US" sz="1400" b="0" i="0" u="none" strike="noStrike" cap="none" baseline="0" dirty="0" smtClean="0">
                          <a:solidFill>
                            <a:schemeClr val="tx1"/>
                          </a:solidFill>
                          <a:latin typeface="+mn-lt"/>
                          <a:ea typeface="+mn-ea"/>
                          <a:cs typeface="+mn-cs"/>
                          <a:sym typeface="Arial"/>
                        </a:rPr>
                        <a:t>Generated when a key is pressed. Raised after </a:t>
                      </a:r>
                      <a:r>
                        <a:rPr lang="en-US" sz="1400" b="0" i="0" u="none" strike="noStrike" cap="none" dirty="0" smtClean="0">
                          <a:solidFill>
                            <a:schemeClr val="dk1"/>
                          </a:solidFill>
                          <a:latin typeface="Consolas" panose="020B0609020204030204" pitchFamily="49" charset="0"/>
                          <a:ea typeface="Arial"/>
                          <a:cs typeface="Arial"/>
                          <a:sym typeface="Arial"/>
                        </a:rPr>
                        <a:t>KeyDown</a:t>
                      </a:r>
                      <a:r>
                        <a:rPr lang="en-US" sz="1400" b="1"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and before </a:t>
                      </a:r>
                      <a:r>
                        <a:rPr lang="en-US" sz="1400" b="0" i="0" u="none" strike="noStrike" cap="none" dirty="0" smtClean="0">
                          <a:solidFill>
                            <a:schemeClr val="dk1"/>
                          </a:solidFill>
                          <a:latin typeface="Consolas" panose="020B0609020204030204" pitchFamily="49" charset="0"/>
                          <a:ea typeface="Arial"/>
                          <a:cs typeface="Arial"/>
                          <a:sym typeface="Arial"/>
                        </a:rPr>
                        <a:t>KeyUp</a:t>
                      </a:r>
                      <a:r>
                        <a:rPr lang="en-US" sz="1400" b="0" i="0" u="none" strike="noStrike" cap="none" baseline="0" dirty="0" smtClean="0">
                          <a:solidFill>
                            <a:schemeClr val="tx1"/>
                          </a:solidFill>
                          <a:latin typeface="+mn-lt"/>
                          <a:ea typeface="+mn-ea"/>
                          <a:cs typeface="+mn-cs"/>
                          <a:sym typeface="Arial"/>
                        </a:rPr>
                        <a:t>.</a:t>
                      </a:r>
                      <a:endParaRPr lang="en-US" sz="1400" b="0" dirty="0"/>
                    </a:p>
                  </a:txBody>
                  <a:tcPr anchor="ctr"/>
                </a:tc>
                <a:extLst>
                  <a:ext uri="{0D108BD9-81ED-4DB2-BD59-A6C34878D82A}">
                    <a16:rowId xmlns:a16="http://schemas.microsoft.com/office/drawing/2014/main" val="3992024518"/>
                  </a:ext>
                </a:extLst>
              </a:tr>
            </a:tbl>
          </a:graphicData>
        </a:graphic>
      </p:graphicFrame>
      <p:sp>
        <p:nvSpPr>
          <p:cNvPr id="13" name="Content Placeholder 12"/>
          <p:cNvSpPr>
            <a:spLocks noGrp="1"/>
          </p:cNvSpPr>
          <p:nvPr>
            <p:ph sz="quarter" idx="4294967295"/>
          </p:nvPr>
        </p:nvSpPr>
        <p:spPr>
          <a:xfrm>
            <a:off x="512083" y="3754813"/>
            <a:ext cx="4316413" cy="323016"/>
          </a:xfrm>
        </p:spPr>
        <p:txBody>
          <a:bodyPr/>
          <a:lstStyle/>
          <a:p>
            <a:pPr marL="432" indent="0">
              <a:buNone/>
            </a:pPr>
            <a:r>
              <a:rPr lang="en-US" b="1" dirty="0">
                <a:solidFill>
                  <a:schemeClr val="tx1"/>
                </a:solidFill>
                <a:latin typeface="+mn-lt"/>
              </a:rPr>
              <a:t>Class KeyPressEventArgs </a:t>
            </a:r>
            <a:r>
              <a:rPr lang="en-US" b="1" dirty="0" smtClean="0">
                <a:solidFill>
                  <a:schemeClr val="tx1"/>
                </a:solidFill>
                <a:latin typeface="+mn-lt"/>
              </a:rPr>
              <a:t>Properties</a:t>
            </a:r>
            <a:endParaRPr lang="en-IN" dirty="0">
              <a:latin typeface="+mn-lt"/>
            </a:endParaRPr>
          </a:p>
        </p:txBody>
      </p:sp>
      <p:graphicFrame>
        <p:nvGraphicFramePr>
          <p:cNvPr id="16" name="Table 15"/>
          <p:cNvGraphicFramePr>
            <a:graphicFrameLocks noGrp="1"/>
          </p:cNvGraphicFramePr>
          <p:nvPr>
            <p:extLst>
              <p:ext uri="{D42A27DB-BD31-4B8C-83A1-F6EECF244321}">
                <p14:modId xmlns:p14="http://schemas.microsoft.com/office/powerpoint/2010/main" val="3363926173"/>
              </p:ext>
            </p:extLst>
          </p:nvPr>
        </p:nvGraphicFramePr>
        <p:xfrm>
          <a:off x="634180" y="4219330"/>
          <a:ext cx="7717760" cy="358251"/>
        </p:xfrm>
        <a:graphic>
          <a:graphicData uri="http://schemas.openxmlformats.org/drawingml/2006/table">
            <a:tbl>
              <a:tblPr firstRow="1" bandRow="1">
                <a:tableStyleId>{5940675A-B579-460E-94D1-54222C63F5DA}</a:tableStyleId>
              </a:tblPr>
              <a:tblGrid>
                <a:gridCol w="1676723">
                  <a:extLst>
                    <a:ext uri="{9D8B030D-6E8A-4147-A177-3AD203B41FA5}">
                      <a16:colId xmlns:a16="http://schemas.microsoft.com/office/drawing/2014/main" val="1625152428"/>
                    </a:ext>
                  </a:extLst>
                </a:gridCol>
                <a:gridCol w="6041037">
                  <a:extLst>
                    <a:ext uri="{9D8B030D-6E8A-4147-A177-3AD203B41FA5}">
                      <a16:colId xmlns:a16="http://schemas.microsoft.com/office/drawing/2014/main" val="1974469083"/>
                    </a:ext>
                  </a:extLst>
                </a:gridCol>
              </a:tblGrid>
              <a:tr h="358251">
                <a:tc>
                  <a:txBody>
                    <a:bodyPr/>
                    <a:lstStyle/>
                    <a:p>
                      <a:r>
                        <a:rPr lang="en-US" sz="1400" b="0" i="0" u="none" strike="noStrike" cap="none" dirty="0" smtClean="0">
                          <a:solidFill>
                            <a:schemeClr val="dk1"/>
                          </a:solidFill>
                          <a:latin typeface="Consolas" panose="020B0609020204030204" pitchFamily="49" charset="0"/>
                          <a:ea typeface="Arial"/>
                          <a:cs typeface="Arial"/>
                          <a:sym typeface="Arial"/>
                        </a:rPr>
                        <a:t>KeyChar</a:t>
                      </a:r>
                      <a:endParaRPr lang="en-US" sz="1400" b="0" i="0" u="none" strike="noStrike" cap="none" dirty="0">
                        <a:solidFill>
                          <a:schemeClr val="dk1"/>
                        </a:solidFill>
                        <a:latin typeface="Consolas" panose="020B0609020204030204" pitchFamily="49" charset="0"/>
                        <a:ea typeface="Arial"/>
                        <a:cs typeface="Arial"/>
                        <a:sym typeface="Arial"/>
                      </a:endParaRPr>
                    </a:p>
                  </a:txBody>
                  <a:tcPr anchor="ctr"/>
                </a:tc>
                <a:tc>
                  <a:txBody>
                    <a:bodyPr/>
                    <a:lstStyle/>
                    <a:p>
                      <a:r>
                        <a:rPr lang="en-US" sz="1400" b="0" i="0" u="none" strike="noStrike" cap="none" baseline="0" dirty="0" smtClean="0">
                          <a:solidFill>
                            <a:schemeClr val="tx1"/>
                          </a:solidFill>
                          <a:latin typeface="+mn-lt"/>
                          <a:ea typeface="+mn-ea"/>
                          <a:cs typeface="+mn-cs"/>
                          <a:sym typeface="Arial"/>
                        </a:rPr>
                        <a:t>Returns the A</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S</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C</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I character for the key pressed.</a:t>
                      </a:r>
                      <a:endParaRPr lang="en-US" sz="1400" dirty="0"/>
                    </a:p>
                  </a:txBody>
                  <a:tcPr anchor="ctr"/>
                </a:tc>
                <a:extLst>
                  <a:ext uri="{0D108BD9-81ED-4DB2-BD59-A6C34878D82A}">
                    <a16:rowId xmlns:a16="http://schemas.microsoft.com/office/drawing/2014/main" val="212780155"/>
                  </a:ext>
                </a:extLst>
              </a:tr>
            </a:tbl>
          </a:graphicData>
        </a:graphic>
      </p:graphicFrame>
      <p:sp>
        <p:nvSpPr>
          <p:cNvPr id="6" name="Content Placeholder 5"/>
          <p:cNvSpPr>
            <a:spLocks noGrp="1"/>
          </p:cNvSpPr>
          <p:nvPr>
            <p:ph sz="quarter" idx="4294967295"/>
          </p:nvPr>
        </p:nvSpPr>
        <p:spPr>
          <a:xfrm>
            <a:off x="512083" y="4707733"/>
            <a:ext cx="3324225" cy="325211"/>
          </a:xfrm>
        </p:spPr>
        <p:txBody>
          <a:bodyPr/>
          <a:lstStyle/>
          <a:p>
            <a:pPr marL="432" indent="0">
              <a:buNone/>
            </a:pPr>
            <a:r>
              <a:rPr lang="en-US" b="1" dirty="0">
                <a:solidFill>
                  <a:schemeClr val="tx1"/>
                </a:solidFill>
                <a:latin typeface="+mn-lt"/>
              </a:rPr>
              <a:t>Class KeyEventArgs </a:t>
            </a:r>
            <a:r>
              <a:rPr lang="en-US" b="1" dirty="0" smtClean="0">
                <a:solidFill>
                  <a:schemeClr val="tx1"/>
                </a:solidFill>
                <a:latin typeface="+mn-lt"/>
              </a:rPr>
              <a:t>Properties</a:t>
            </a:r>
            <a:endParaRPr lang="en-IN"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2503076496"/>
              </p:ext>
            </p:extLst>
          </p:nvPr>
        </p:nvGraphicFramePr>
        <p:xfrm>
          <a:off x="634180" y="5174811"/>
          <a:ext cx="7717760" cy="1057278"/>
        </p:xfrm>
        <a:graphic>
          <a:graphicData uri="http://schemas.openxmlformats.org/drawingml/2006/table">
            <a:tbl>
              <a:tblPr firstRow="1" bandRow="1">
                <a:tableStyleId>{5940675A-B579-460E-94D1-54222C63F5DA}</a:tableStyleId>
              </a:tblPr>
              <a:tblGrid>
                <a:gridCol w="1676723">
                  <a:extLst>
                    <a:ext uri="{9D8B030D-6E8A-4147-A177-3AD203B41FA5}">
                      <a16:colId xmlns:a16="http://schemas.microsoft.com/office/drawing/2014/main" val="1472316208"/>
                    </a:ext>
                  </a:extLst>
                </a:gridCol>
                <a:gridCol w="6041037">
                  <a:extLst>
                    <a:ext uri="{9D8B030D-6E8A-4147-A177-3AD203B41FA5}">
                      <a16:colId xmlns:a16="http://schemas.microsoft.com/office/drawing/2014/main" val="1719603465"/>
                    </a:ext>
                  </a:extLst>
                </a:gridCol>
              </a:tblGrid>
              <a:tr h="352426">
                <a:tc>
                  <a:txBody>
                    <a:bodyPr/>
                    <a:lstStyle/>
                    <a:p>
                      <a:r>
                        <a:rPr lang="en-US" sz="1400" b="0" i="0" u="none" strike="noStrike" cap="none" dirty="0" smtClean="0">
                          <a:solidFill>
                            <a:schemeClr val="dk1"/>
                          </a:solidFill>
                          <a:latin typeface="Consolas" panose="020B0609020204030204" pitchFamily="49" charset="0"/>
                          <a:ea typeface="Arial"/>
                          <a:cs typeface="Arial"/>
                          <a:sym typeface="Arial"/>
                        </a:rPr>
                        <a:t>Alt</a:t>
                      </a:r>
                      <a:endParaRPr lang="en-US" sz="1400" b="0" i="0" u="none" strike="noStrike" cap="none" dirty="0">
                        <a:solidFill>
                          <a:schemeClr val="dk1"/>
                        </a:solidFill>
                        <a:latin typeface="Consolas" panose="020B0609020204030204" pitchFamily="49" charset="0"/>
                        <a:ea typeface="Arial"/>
                        <a:cs typeface="Arial"/>
                        <a:sym typeface="Arial"/>
                      </a:endParaRPr>
                    </a:p>
                  </a:txBody>
                  <a:tcPr anchor="ctr"/>
                </a:tc>
                <a:tc>
                  <a:txBody>
                    <a:bodyPr/>
                    <a:lstStyle/>
                    <a:p>
                      <a:r>
                        <a:rPr lang="en-US" sz="1400" b="0" i="0" u="none" strike="noStrike" cap="none" baseline="0" dirty="0" smtClean="0">
                          <a:solidFill>
                            <a:schemeClr val="tx1"/>
                          </a:solidFill>
                          <a:latin typeface="+mn-lt"/>
                          <a:ea typeface="+mn-ea"/>
                          <a:cs typeface="+mn-cs"/>
                          <a:sym typeface="Arial"/>
                        </a:rPr>
                        <a:t>Indicates whether the </a:t>
                      </a:r>
                      <a:r>
                        <a:rPr lang="en-US" sz="1400" b="1" i="0" u="none" strike="noStrike" cap="none" baseline="0" dirty="0" smtClean="0">
                          <a:solidFill>
                            <a:schemeClr val="tx1"/>
                          </a:solidFill>
                          <a:latin typeface="+mn-lt"/>
                          <a:ea typeface="+mn-ea"/>
                          <a:cs typeface="+mn-cs"/>
                          <a:sym typeface="Arial"/>
                        </a:rPr>
                        <a:t>Alt </a:t>
                      </a:r>
                      <a:r>
                        <a:rPr lang="en-US" sz="1400" b="0" i="0" u="none" strike="noStrike" cap="none" baseline="0" dirty="0" smtClean="0">
                          <a:solidFill>
                            <a:schemeClr val="tx1"/>
                          </a:solidFill>
                          <a:latin typeface="+mn-lt"/>
                          <a:ea typeface="+mn-ea"/>
                          <a:cs typeface="+mn-cs"/>
                          <a:sym typeface="Arial"/>
                        </a:rPr>
                        <a:t>key was pressed.</a:t>
                      </a:r>
                      <a:endParaRPr lang="en-US" sz="1400" dirty="0"/>
                    </a:p>
                  </a:txBody>
                  <a:tcPr anchor="ctr"/>
                </a:tc>
                <a:extLst>
                  <a:ext uri="{0D108BD9-81ED-4DB2-BD59-A6C34878D82A}">
                    <a16:rowId xmlns:a16="http://schemas.microsoft.com/office/drawing/2014/main" val="1215999866"/>
                  </a:ext>
                </a:extLst>
              </a:tr>
              <a:tr h="352426">
                <a:tc>
                  <a:txBody>
                    <a:bodyPr/>
                    <a:lstStyle/>
                    <a:p>
                      <a:r>
                        <a:rPr lang="en-US" sz="1400" b="0" i="0" u="none" strike="noStrike" cap="none" dirty="0" smtClean="0">
                          <a:solidFill>
                            <a:schemeClr val="dk1"/>
                          </a:solidFill>
                          <a:latin typeface="Consolas" panose="020B0609020204030204" pitchFamily="49" charset="0"/>
                          <a:ea typeface="Arial"/>
                          <a:cs typeface="Arial"/>
                          <a:sym typeface="Arial"/>
                        </a:rPr>
                        <a:t>Control</a:t>
                      </a:r>
                      <a:endParaRPr lang="en-US" sz="1400" b="0" i="0" u="none" strike="noStrike" cap="none" dirty="0">
                        <a:solidFill>
                          <a:schemeClr val="dk1"/>
                        </a:solidFill>
                        <a:latin typeface="Consolas" panose="020B0609020204030204" pitchFamily="49" charset="0"/>
                        <a:ea typeface="Arial"/>
                        <a:cs typeface="Arial"/>
                        <a:sym typeface="Arial"/>
                      </a:endParaRPr>
                    </a:p>
                  </a:txBody>
                  <a:tcPr anchor="ctr"/>
                </a:tc>
                <a:tc>
                  <a:txBody>
                    <a:bodyPr/>
                    <a:lstStyle/>
                    <a:p>
                      <a:r>
                        <a:rPr lang="en-US" sz="1400" b="0" i="0" u="none" strike="noStrike" cap="none" baseline="0" dirty="0" smtClean="0">
                          <a:solidFill>
                            <a:schemeClr val="tx1"/>
                          </a:solidFill>
                          <a:latin typeface="+mn-lt"/>
                          <a:ea typeface="+mn-ea"/>
                          <a:cs typeface="+mn-cs"/>
                          <a:sym typeface="Arial"/>
                        </a:rPr>
                        <a:t>Indicates whether the </a:t>
                      </a:r>
                      <a:r>
                        <a:rPr lang="en-US" sz="1400" b="1" i="0" u="none" strike="noStrike" cap="none" baseline="0" dirty="0" smtClean="0">
                          <a:solidFill>
                            <a:schemeClr val="tx1"/>
                          </a:solidFill>
                          <a:latin typeface="+mn-lt"/>
                          <a:ea typeface="+mn-ea"/>
                          <a:cs typeface="+mn-cs"/>
                          <a:sym typeface="Arial"/>
                        </a:rPr>
                        <a:t>Ctrl </a:t>
                      </a:r>
                      <a:r>
                        <a:rPr lang="en-US" sz="1400" b="0" i="0" u="none" strike="noStrike" cap="none" baseline="0" dirty="0" smtClean="0">
                          <a:solidFill>
                            <a:schemeClr val="tx1"/>
                          </a:solidFill>
                          <a:latin typeface="+mn-lt"/>
                          <a:ea typeface="+mn-ea"/>
                          <a:cs typeface="+mn-cs"/>
                          <a:sym typeface="Arial"/>
                        </a:rPr>
                        <a:t>key was pressed.</a:t>
                      </a:r>
                      <a:endParaRPr lang="en-US" sz="1400" dirty="0"/>
                    </a:p>
                  </a:txBody>
                  <a:tcPr anchor="ctr"/>
                </a:tc>
                <a:extLst>
                  <a:ext uri="{0D108BD9-81ED-4DB2-BD59-A6C34878D82A}">
                    <a16:rowId xmlns:a16="http://schemas.microsoft.com/office/drawing/2014/main" val="2143231372"/>
                  </a:ext>
                </a:extLst>
              </a:tr>
              <a:tr h="352426">
                <a:tc>
                  <a:txBody>
                    <a:bodyPr/>
                    <a:lstStyle/>
                    <a:p>
                      <a:r>
                        <a:rPr lang="en-US" sz="1400" b="0" i="0" u="none" strike="noStrike" cap="none" dirty="0" smtClean="0">
                          <a:solidFill>
                            <a:schemeClr val="dk1"/>
                          </a:solidFill>
                          <a:latin typeface="Consolas" panose="020B0609020204030204" pitchFamily="49" charset="0"/>
                          <a:ea typeface="Arial"/>
                          <a:cs typeface="Arial"/>
                          <a:sym typeface="Arial"/>
                        </a:rPr>
                        <a:t>Shift</a:t>
                      </a:r>
                      <a:endParaRPr lang="en-US" sz="1400" b="0" i="0" u="none" strike="noStrike" cap="none" dirty="0">
                        <a:solidFill>
                          <a:schemeClr val="dk1"/>
                        </a:solidFill>
                        <a:latin typeface="Consolas" panose="020B0609020204030204" pitchFamily="49" charset="0"/>
                        <a:ea typeface="Arial"/>
                        <a:cs typeface="Arial"/>
                        <a:sym typeface="Arial"/>
                      </a:endParaRPr>
                    </a:p>
                  </a:txBody>
                  <a:tcPr anchor="ctr"/>
                </a:tc>
                <a:tc>
                  <a:txBody>
                    <a:bodyPr/>
                    <a:lstStyle/>
                    <a:p>
                      <a:r>
                        <a:rPr lang="en-US" sz="1400" b="0" i="0" u="none" strike="noStrike" cap="none" baseline="0" dirty="0" smtClean="0">
                          <a:solidFill>
                            <a:schemeClr val="tx1"/>
                          </a:solidFill>
                          <a:latin typeface="+mn-lt"/>
                          <a:ea typeface="+mn-ea"/>
                          <a:cs typeface="+mn-cs"/>
                          <a:sym typeface="Arial"/>
                        </a:rPr>
                        <a:t>Indicates whether the </a:t>
                      </a:r>
                      <a:r>
                        <a:rPr lang="en-US" sz="1400" b="1" i="0" u="none" strike="noStrike" cap="none" baseline="0" dirty="0" smtClean="0">
                          <a:solidFill>
                            <a:schemeClr val="tx1"/>
                          </a:solidFill>
                          <a:latin typeface="+mn-lt"/>
                          <a:ea typeface="+mn-ea"/>
                          <a:cs typeface="+mn-cs"/>
                          <a:sym typeface="Arial"/>
                        </a:rPr>
                        <a:t>Shift</a:t>
                      </a:r>
                      <a:r>
                        <a:rPr lang="en-US" sz="1400" b="0" i="1"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key was pressed.</a:t>
                      </a:r>
                      <a:endParaRPr lang="en-US" sz="1400" dirty="0"/>
                    </a:p>
                  </a:txBody>
                  <a:tcPr anchor="ctr"/>
                </a:tc>
                <a:extLst>
                  <a:ext uri="{0D108BD9-81ED-4DB2-BD59-A6C34878D82A}">
                    <a16:rowId xmlns:a16="http://schemas.microsoft.com/office/drawing/2014/main" val="444748187"/>
                  </a:ext>
                </a:extLst>
              </a:tr>
            </a:tbl>
          </a:graphicData>
        </a:graphic>
      </p:graphicFrame>
    </p:spTree>
    <p:extLst>
      <p:ext uri="{BB962C8B-B14F-4D97-AF65-F5344CB8AC3E}">
        <p14:creationId xmlns:p14="http://schemas.microsoft.com/office/powerpoint/2010/main" val="363443545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14.39 Keyboard Events and Event Arguments </a:t>
            </a:r>
            <a:r>
              <a:rPr lang="en-US" sz="2000" b="0" dirty="0" smtClean="0"/>
              <a:t>(2 </a:t>
            </a:r>
            <a:r>
              <a:rPr lang="en-US" sz="2000" b="0" dirty="0"/>
              <a:t>of 2)</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50968296"/>
              </p:ext>
            </p:extLst>
          </p:nvPr>
        </p:nvGraphicFramePr>
        <p:xfrm>
          <a:off x="554636" y="1858162"/>
          <a:ext cx="8034728" cy="3931920"/>
        </p:xfrm>
        <a:graphic>
          <a:graphicData uri="http://schemas.openxmlformats.org/drawingml/2006/table">
            <a:tbl>
              <a:tblPr firstRow="1" bandRow="1">
                <a:tableStyleId>{5940675A-B579-460E-94D1-54222C63F5DA}</a:tableStyleId>
              </a:tblPr>
              <a:tblGrid>
                <a:gridCol w="1620772">
                  <a:extLst>
                    <a:ext uri="{9D8B030D-6E8A-4147-A177-3AD203B41FA5}">
                      <a16:colId xmlns:a16="http://schemas.microsoft.com/office/drawing/2014/main" val="4041065161"/>
                    </a:ext>
                  </a:extLst>
                </a:gridCol>
                <a:gridCol w="6413956">
                  <a:extLst>
                    <a:ext uri="{9D8B030D-6E8A-4147-A177-3AD203B41FA5}">
                      <a16:colId xmlns:a16="http://schemas.microsoft.com/office/drawing/2014/main" val="2022525504"/>
                    </a:ext>
                  </a:extLst>
                </a:gridCol>
              </a:tblGrid>
              <a:tr h="871134">
                <a:tc>
                  <a:txBody>
                    <a:bodyPr/>
                    <a:lstStyle/>
                    <a:p>
                      <a:r>
                        <a:rPr lang="en-US" sz="1800" b="0" i="0" u="none" strike="noStrike" cap="none" dirty="0" smtClean="0">
                          <a:solidFill>
                            <a:schemeClr val="dk1"/>
                          </a:solidFill>
                          <a:latin typeface="Consolas" panose="020B0609020204030204" pitchFamily="49" charset="0"/>
                          <a:ea typeface="Arial"/>
                          <a:cs typeface="Arial"/>
                          <a:sym typeface="Arial"/>
                        </a:rPr>
                        <a:t>KeyCode</a:t>
                      </a:r>
                      <a:endParaRPr lang="en-US" sz="18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800" b="0" i="0" u="none" strike="noStrike" cap="none" baseline="0" dirty="0" smtClean="0">
                          <a:solidFill>
                            <a:schemeClr val="tx1"/>
                          </a:solidFill>
                          <a:latin typeface="+mn-lt"/>
                          <a:ea typeface="+mn-ea"/>
                          <a:cs typeface="+mn-cs"/>
                          <a:sym typeface="Arial"/>
                        </a:rPr>
                        <a:t>Returns the key code for the key as a value from the </a:t>
                      </a:r>
                      <a:r>
                        <a:rPr lang="en-US" sz="1800" b="0" i="0" u="none" strike="noStrike" cap="none" dirty="0" smtClean="0">
                          <a:solidFill>
                            <a:schemeClr val="dk1"/>
                          </a:solidFill>
                          <a:latin typeface="Consolas" panose="020B0609020204030204" pitchFamily="49" charset="0"/>
                          <a:ea typeface="Arial"/>
                          <a:cs typeface="Arial"/>
                          <a:sym typeface="Arial"/>
                        </a:rPr>
                        <a:t>Key</a:t>
                      </a:r>
                      <a:r>
                        <a:rPr lang="en-US" sz="1800" b="0" i="0" u="none" strike="noStrike" cap="none" baseline="0" dirty="0" smtClean="0">
                          <a:solidFill>
                            <a:schemeClr val="tx1"/>
                          </a:solidFill>
                          <a:latin typeface="+mn-lt"/>
                          <a:ea typeface="+mn-ea"/>
                          <a:cs typeface="+mn-cs"/>
                          <a:sym typeface="Arial"/>
                        </a:rPr>
                        <a:t>s enumeration. This does not include modifier-key information. It’s used to test for a specific key.</a:t>
                      </a:r>
                      <a:endParaRPr lang="en-US" sz="1800" i="0" dirty="0"/>
                    </a:p>
                  </a:txBody>
                  <a:tcPr/>
                </a:tc>
                <a:extLst>
                  <a:ext uri="{0D108BD9-81ED-4DB2-BD59-A6C34878D82A}">
                    <a16:rowId xmlns:a16="http://schemas.microsoft.com/office/drawing/2014/main" val="697740008"/>
                  </a:ext>
                </a:extLst>
              </a:tr>
              <a:tr h="871134">
                <a:tc>
                  <a:txBody>
                    <a:bodyPr/>
                    <a:lstStyle/>
                    <a:p>
                      <a:r>
                        <a:rPr lang="en-US" sz="1800" b="0" i="0" u="none" strike="noStrike" cap="none" dirty="0" smtClean="0">
                          <a:solidFill>
                            <a:schemeClr val="dk1"/>
                          </a:solidFill>
                          <a:latin typeface="Consolas" panose="020B0609020204030204" pitchFamily="49" charset="0"/>
                          <a:ea typeface="Arial"/>
                          <a:cs typeface="Arial"/>
                          <a:sym typeface="Arial"/>
                        </a:rPr>
                        <a:t>KeyData</a:t>
                      </a:r>
                      <a:endParaRPr lang="en-US" sz="18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800" b="0" i="0" u="none" strike="noStrike" cap="none" baseline="0" dirty="0" smtClean="0">
                          <a:solidFill>
                            <a:schemeClr val="tx1"/>
                          </a:solidFill>
                          <a:latin typeface="+mn-lt"/>
                          <a:ea typeface="+mn-ea"/>
                          <a:cs typeface="+mn-cs"/>
                          <a:sym typeface="Arial"/>
                        </a:rPr>
                        <a:t>Returns the key code for a key combined with modifier information as a </a:t>
                      </a:r>
                      <a:r>
                        <a:rPr lang="en-US" sz="1800" b="0" i="0" u="none" strike="noStrike" cap="none" dirty="0" smtClean="0">
                          <a:solidFill>
                            <a:schemeClr val="dk1"/>
                          </a:solidFill>
                          <a:latin typeface="Consolas" panose="020B0609020204030204" pitchFamily="49" charset="0"/>
                          <a:ea typeface="Arial"/>
                          <a:cs typeface="Arial"/>
                          <a:sym typeface="Arial"/>
                        </a:rPr>
                        <a:t>Key</a:t>
                      </a:r>
                      <a:r>
                        <a:rPr lang="en-US" sz="1800" b="0" i="0" u="none" strike="noStrike" cap="none" baseline="0" dirty="0" smtClean="0">
                          <a:solidFill>
                            <a:schemeClr val="tx1"/>
                          </a:solidFill>
                          <a:latin typeface="+mn-lt"/>
                          <a:ea typeface="+mn-ea"/>
                          <a:cs typeface="+mn-cs"/>
                          <a:sym typeface="Arial"/>
                        </a:rPr>
                        <a:t>s value. This property contains all information about the pressed key.</a:t>
                      </a:r>
                      <a:endParaRPr lang="en-US" sz="1800" i="0" dirty="0"/>
                    </a:p>
                  </a:txBody>
                  <a:tcPr/>
                </a:tc>
                <a:extLst>
                  <a:ext uri="{0D108BD9-81ED-4DB2-BD59-A6C34878D82A}">
                    <a16:rowId xmlns:a16="http://schemas.microsoft.com/office/drawing/2014/main" val="29967221"/>
                  </a:ext>
                </a:extLst>
              </a:tr>
              <a:tr h="1135114">
                <a:tc>
                  <a:txBody>
                    <a:bodyPr/>
                    <a:lstStyle/>
                    <a:p>
                      <a:r>
                        <a:rPr lang="en-US" sz="1800" b="0" i="0" u="none" strike="noStrike" cap="none" dirty="0" smtClean="0">
                          <a:solidFill>
                            <a:schemeClr val="dk1"/>
                          </a:solidFill>
                          <a:latin typeface="Consolas" panose="020B0609020204030204" pitchFamily="49" charset="0"/>
                          <a:ea typeface="Arial"/>
                          <a:cs typeface="Arial"/>
                          <a:sym typeface="Arial"/>
                        </a:rPr>
                        <a:t>KeyValue</a:t>
                      </a:r>
                      <a:endParaRPr lang="en-US" sz="18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800" b="0" i="0" u="none" strike="noStrike" cap="none" baseline="0" dirty="0" smtClean="0">
                          <a:solidFill>
                            <a:schemeClr val="tx1"/>
                          </a:solidFill>
                          <a:latin typeface="+mn-lt"/>
                          <a:ea typeface="+mn-ea"/>
                          <a:cs typeface="+mn-cs"/>
                          <a:sym typeface="Arial"/>
                        </a:rPr>
                        <a:t>Returns the key code as an </a:t>
                      </a:r>
                      <a:r>
                        <a:rPr lang="en-US" sz="1800" b="0" i="0" u="none" strike="noStrike" cap="none" dirty="0" smtClean="0">
                          <a:solidFill>
                            <a:schemeClr val="dk1"/>
                          </a:solidFill>
                          <a:latin typeface="Consolas" panose="020B0609020204030204" pitchFamily="49" charset="0"/>
                          <a:ea typeface="Arial"/>
                          <a:cs typeface="Arial"/>
                          <a:sym typeface="Arial"/>
                        </a:rPr>
                        <a:t>int</a:t>
                      </a:r>
                      <a:r>
                        <a:rPr lang="en-US" sz="1800" b="1" i="0" u="none" strike="noStrike" cap="none" baseline="0" dirty="0" smtClean="0">
                          <a:solidFill>
                            <a:schemeClr val="tx1"/>
                          </a:solidFill>
                          <a:latin typeface="+mn-lt"/>
                          <a:ea typeface="+mn-ea"/>
                          <a:cs typeface="+mn-cs"/>
                          <a:sym typeface="Arial"/>
                        </a:rPr>
                        <a:t>,</a:t>
                      </a:r>
                      <a:r>
                        <a:rPr lang="en-US" sz="1800" b="0" i="0" u="none" strike="noStrike" cap="none" baseline="0" dirty="0" smtClean="0">
                          <a:solidFill>
                            <a:schemeClr val="tx1"/>
                          </a:solidFill>
                          <a:latin typeface="+mn-lt"/>
                          <a:ea typeface="+mn-ea"/>
                          <a:cs typeface="+mn-cs"/>
                          <a:sym typeface="Arial"/>
                        </a:rPr>
                        <a:t> rather than as a value from the </a:t>
                      </a:r>
                      <a:r>
                        <a:rPr lang="en-US" sz="1800" b="0" i="0" u="none" strike="noStrike" cap="none" dirty="0" smtClean="0">
                          <a:solidFill>
                            <a:schemeClr val="dk1"/>
                          </a:solidFill>
                          <a:latin typeface="Consolas" panose="020B0609020204030204" pitchFamily="49" charset="0"/>
                          <a:ea typeface="Arial"/>
                          <a:cs typeface="Arial"/>
                          <a:sym typeface="Arial"/>
                        </a:rPr>
                        <a:t>Key</a:t>
                      </a:r>
                      <a:r>
                        <a:rPr lang="en-US" sz="1800" b="0" i="0" u="none" strike="noStrike" cap="none" baseline="0" dirty="0" smtClean="0">
                          <a:solidFill>
                            <a:schemeClr val="tx1"/>
                          </a:solidFill>
                          <a:latin typeface="+mn-lt"/>
                          <a:ea typeface="+mn-ea"/>
                          <a:cs typeface="+mn-cs"/>
                          <a:sym typeface="Arial"/>
                        </a:rPr>
                        <a:t>s enumeration. This property is used to obtain a numeric representation of the pressed key. The </a:t>
                      </a:r>
                      <a:r>
                        <a:rPr lang="en-US" sz="1800" b="0" i="0" u="none" strike="noStrike" cap="none" dirty="0" smtClean="0">
                          <a:solidFill>
                            <a:schemeClr val="dk1"/>
                          </a:solidFill>
                          <a:latin typeface="Consolas" panose="020B0609020204030204" pitchFamily="49" charset="0"/>
                          <a:ea typeface="Arial"/>
                          <a:cs typeface="Arial"/>
                          <a:sym typeface="Arial"/>
                        </a:rPr>
                        <a:t>int</a:t>
                      </a:r>
                      <a:r>
                        <a:rPr lang="en-US" sz="1800" b="1" i="0" u="none" strike="noStrike" cap="none" baseline="0" dirty="0" smtClean="0">
                          <a:solidFill>
                            <a:schemeClr val="tx1"/>
                          </a:solidFill>
                          <a:latin typeface="+mn-lt"/>
                          <a:ea typeface="+mn-ea"/>
                          <a:cs typeface="+mn-cs"/>
                          <a:sym typeface="Arial"/>
                        </a:rPr>
                        <a:t> </a:t>
                      </a:r>
                      <a:r>
                        <a:rPr lang="en-US" sz="1800" b="0" i="0" u="none" strike="noStrike" cap="none" baseline="0" dirty="0" smtClean="0">
                          <a:solidFill>
                            <a:schemeClr val="tx1"/>
                          </a:solidFill>
                          <a:latin typeface="+mn-lt"/>
                          <a:ea typeface="+mn-ea"/>
                          <a:cs typeface="+mn-cs"/>
                          <a:sym typeface="Arial"/>
                        </a:rPr>
                        <a:t>value is known as a Windows virtual key code.</a:t>
                      </a:r>
                      <a:endParaRPr lang="en-US" sz="1800" i="0" dirty="0"/>
                    </a:p>
                  </a:txBody>
                  <a:tcPr/>
                </a:tc>
                <a:extLst>
                  <a:ext uri="{0D108BD9-81ED-4DB2-BD59-A6C34878D82A}">
                    <a16:rowId xmlns:a16="http://schemas.microsoft.com/office/drawing/2014/main" val="1513238028"/>
                  </a:ext>
                </a:extLst>
              </a:tr>
              <a:tr h="871134">
                <a:tc>
                  <a:txBody>
                    <a:bodyPr/>
                    <a:lstStyle/>
                    <a:p>
                      <a:r>
                        <a:rPr lang="en-US" sz="1800" b="0" i="0" u="none" strike="noStrike" cap="none" dirty="0" smtClean="0">
                          <a:solidFill>
                            <a:schemeClr val="dk1"/>
                          </a:solidFill>
                          <a:latin typeface="Consolas" panose="020B0609020204030204" pitchFamily="49" charset="0"/>
                          <a:ea typeface="Arial"/>
                          <a:cs typeface="Arial"/>
                          <a:sym typeface="Arial"/>
                        </a:rPr>
                        <a:t>Modifiers</a:t>
                      </a:r>
                      <a:endParaRPr lang="en-US" sz="18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800" b="0" i="0" u="none" strike="noStrike" cap="none" baseline="0" dirty="0" smtClean="0">
                          <a:solidFill>
                            <a:schemeClr val="tx1"/>
                          </a:solidFill>
                          <a:latin typeface="+mn-lt"/>
                          <a:ea typeface="+mn-ea"/>
                          <a:cs typeface="+mn-cs"/>
                          <a:sym typeface="Arial"/>
                        </a:rPr>
                        <a:t>Returns a</a:t>
                      </a:r>
                      <a:r>
                        <a:rPr lang="en-US" sz="1800" b="0" i="0" u="none" strike="noStrike" cap="none" dirty="0" smtClean="0">
                          <a:solidFill>
                            <a:schemeClr val="dk1"/>
                          </a:solidFill>
                          <a:latin typeface="Consolas" panose="020B0609020204030204" pitchFamily="49" charset="0"/>
                          <a:ea typeface="Arial"/>
                          <a:cs typeface="Arial"/>
                          <a:sym typeface="Arial"/>
                        </a:rPr>
                        <a:t> Key</a:t>
                      </a:r>
                      <a:r>
                        <a:rPr lang="en-US" sz="1800" b="0" i="0" u="none" strike="noStrike" cap="none" dirty="0" smtClean="0">
                          <a:solidFill>
                            <a:schemeClr val="dk1"/>
                          </a:solidFill>
                          <a:latin typeface="+mn-lt"/>
                          <a:ea typeface="Arial"/>
                          <a:cs typeface="Arial"/>
                          <a:sym typeface="Arial"/>
                        </a:rPr>
                        <a:t>s</a:t>
                      </a:r>
                      <a:r>
                        <a:rPr lang="en-US" sz="1800" b="0" i="0" u="none" strike="noStrike" cap="none" dirty="0" smtClean="0">
                          <a:solidFill>
                            <a:schemeClr val="dk1"/>
                          </a:solidFill>
                          <a:latin typeface="Consolas" panose="020B0609020204030204" pitchFamily="49" charset="0"/>
                          <a:ea typeface="Arial"/>
                          <a:cs typeface="Arial"/>
                          <a:sym typeface="Arial"/>
                        </a:rPr>
                        <a:t> </a:t>
                      </a:r>
                      <a:r>
                        <a:rPr lang="en-US" sz="1800" b="0" i="0" u="none" strike="noStrike" cap="none" baseline="0" dirty="0" smtClean="0">
                          <a:solidFill>
                            <a:schemeClr val="tx1"/>
                          </a:solidFill>
                          <a:latin typeface="+mn-lt"/>
                          <a:ea typeface="+mn-ea"/>
                          <a:cs typeface="+mn-cs"/>
                          <a:sym typeface="Arial"/>
                        </a:rPr>
                        <a:t>value indicating any pressed modifier keys (</a:t>
                      </a:r>
                      <a:r>
                        <a:rPr lang="en-US" sz="1800" b="1" i="0" u="none" strike="noStrike" cap="none" baseline="0" dirty="0" smtClean="0">
                          <a:solidFill>
                            <a:schemeClr val="tx1"/>
                          </a:solidFill>
                          <a:latin typeface="+mn-lt"/>
                          <a:ea typeface="+mn-ea"/>
                          <a:cs typeface="+mn-cs"/>
                          <a:sym typeface="Arial"/>
                        </a:rPr>
                        <a:t>Alt, Ctrl </a:t>
                      </a:r>
                      <a:r>
                        <a:rPr lang="en-US" sz="1800" b="0" i="0" u="none" strike="noStrike" cap="none" baseline="0" dirty="0" smtClean="0">
                          <a:solidFill>
                            <a:schemeClr val="tx1"/>
                          </a:solidFill>
                          <a:latin typeface="+mn-lt"/>
                          <a:ea typeface="+mn-ea"/>
                          <a:cs typeface="+mn-cs"/>
                          <a:sym typeface="Arial"/>
                        </a:rPr>
                        <a:t>and </a:t>
                      </a:r>
                      <a:r>
                        <a:rPr lang="en-US" sz="1800" b="1" i="0" u="none" strike="noStrike" cap="none" baseline="0" dirty="0" smtClean="0">
                          <a:solidFill>
                            <a:schemeClr val="tx1"/>
                          </a:solidFill>
                          <a:latin typeface="+mn-lt"/>
                          <a:ea typeface="+mn-ea"/>
                          <a:cs typeface="+mn-cs"/>
                          <a:sym typeface="Arial"/>
                        </a:rPr>
                        <a:t>Shift</a:t>
                      </a:r>
                      <a:r>
                        <a:rPr lang="en-US" sz="1800" b="0" i="0" u="none" strike="noStrike" cap="none" baseline="0" dirty="0" smtClean="0">
                          <a:solidFill>
                            <a:schemeClr val="tx1"/>
                          </a:solidFill>
                          <a:latin typeface="+mn-lt"/>
                          <a:ea typeface="+mn-ea"/>
                          <a:cs typeface="+mn-cs"/>
                          <a:sym typeface="Arial"/>
                        </a:rPr>
                        <a:t>). This property is used to determine modifier-key information only.</a:t>
                      </a:r>
                      <a:endParaRPr lang="en-US" sz="1800" i="0" dirty="0"/>
                    </a:p>
                  </a:txBody>
                  <a:tcPr/>
                </a:tc>
                <a:extLst>
                  <a:ext uri="{0D108BD9-81ED-4DB2-BD59-A6C34878D82A}">
                    <a16:rowId xmlns:a16="http://schemas.microsoft.com/office/drawing/2014/main" val="2747753521"/>
                  </a:ext>
                </a:extLst>
              </a:tr>
            </a:tbl>
          </a:graphicData>
        </a:graphic>
      </p:graphicFrame>
    </p:spTree>
    <p:extLst>
      <p:ext uri="{BB962C8B-B14F-4D97-AF65-F5344CB8AC3E}">
        <p14:creationId xmlns:p14="http://schemas.microsoft.com/office/powerpoint/2010/main" val="158065585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14.40 Displaying Information About the Key the User </a:t>
            </a:r>
            <a:r>
              <a:rPr lang="en-US" dirty="0" smtClean="0"/>
              <a:t>Pressed </a:t>
            </a:r>
            <a:r>
              <a:rPr lang="en-US" sz="2000" b="0" dirty="0" smtClean="0"/>
              <a:t>(1 of 4)</a:t>
            </a:r>
            <a:endParaRPr lang="en-US" sz="2000" b="0" dirty="0"/>
          </a:p>
        </p:txBody>
      </p:sp>
      <p:pic>
        <p:nvPicPr>
          <p:cNvPr id="7" name="Picture 6" descr="Program code for displaying information about the key the user pressed, followed by four screen captures. Line 1: forward slash, forward slash, f i g.14.40, colon, key demo, period, c s. Line 2: forward slash, forward slash, displaying information about the key the user pressed. Line 3: using system, semicolon. Line 4: using system, period, windows, period, forms, semicolon. Line 5: blank. Line 6: namespace key demo. Line 7: left brace. Line 8: forward slash, forward slash, form to display key information when key is pressed. Line 9: public partial class key demo, colon, form. Line 10: left brace. Line 11, indented once: forward slash, forward slash, default constructor. Line 12, indented once: public key demo, left parenthesis, right parenthesis. Line 13, indented once: left brace. Line 14, indented twice: initialize component, left parenthesis, right parenthesis, semicolon. Line 15, indented once: right brace. Line 16: blank. Line 17, indented once: forward slash, forward slash, display the character pressed using key c h a r. Line 18, indented once: private void key demo, underscore, key press, left parenthesis, object sender, comma, key press event a r g s, e, right parenthesis. Line 19, indented once: left brace. Line 20, indented twice: c h a r label, period, text = $, open quotes, key pressed, colon, left brace, e, period, key c h a r, right brace, close quotes, semicolon. Line 21,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584" y="1725927"/>
            <a:ext cx="7426833" cy="4335526"/>
          </a:xfrm>
          <a:prstGeom prst="rect">
            <a:avLst/>
          </a:prstGeom>
        </p:spPr>
      </p:pic>
    </p:spTree>
    <p:extLst>
      <p:ext uri="{BB962C8B-B14F-4D97-AF65-F5344CB8AC3E}">
        <p14:creationId xmlns:p14="http://schemas.microsoft.com/office/powerpoint/2010/main" val="338630356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14.40 Displaying Information About the Key the User Pressed </a:t>
            </a:r>
            <a:r>
              <a:rPr lang="en-US" sz="2000" b="0" dirty="0" smtClean="0"/>
              <a:t>(2 of 4)</a:t>
            </a:r>
            <a:endParaRPr lang="en-US" dirty="0"/>
          </a:p>
        </p:txBody>
      </p:sp>
      <p:pic>
        <p:nvPicPr>
          <p:cNvPr id="4" name="Picture 3" descr="Program code for displaying information about the key the user pressed, followed by four screen captures. Line 22: blank. Line 23, indented once: forward slash, forward slash, display modifier keys, comma, key code, comma, key data and key value. Line 24, indented once: private void key demo, underscore, key down, left parenthesis, object sender, comma, key event a r g s e, right parenthesis. Line 25, indented once: left brace. Line 26, indented twice: key info label, period, text =. Line 27, indented three times: $, open quotes, a l t, colon, left brace, left parenthesis, e, period, alt ?, open quotes, yes, close quotes, colon, open quotes, no, close quotes, right parenthesis, right brace, back slash, n, close quotes,+. Line 28, indented three times: $, open quotes, shift, colon, left brace, left parenthesis, e, period, shift ?, open quotes, yes, close quotes, colon, open quotes, no, close quotes, right parenthesis, right brace, back slash, n, close quotes,+. Line 29, indented three times: $, open quotes, c t r l, colon, left brace, left parenthesis, e, period, control ?, open quotes, yes, open quotes, colon, open quotes, no, close quotes, right parenthesis, right brace, back slash, n, close quotes,+. Line 30, indented three times: $, open quotes, key code, colon, left brace, e, period, key code, right brace, back slash, n, close quotes,+. Line 31, indented three times: $, open quotes, key data, colon, left brace, e, period, key data, right brace, back slash, n, close quotes,+. Line 32, indented three times: $, open quotes, key value, colon, left brace, e, period, key value, right brace, close quotes, semicolon. Line 33, indented twice: right brace. Line 34: blank. Line 35, indented twice: forward slash, forward slash, clear labels when key released. Line 36, indented twice: private void key demo, underscore, key up, left parenthesis, object sender, comma, key event a r g s e, right parenthesis. Line 37, indented twice: left brace. Line 38, indented three times: c h a r label, period, text = open quotes, close quotes, semicolon. Line 39, indented three times: key i n f o label, period, text = open quotes, close quotes, semicolon. Line 40, indented twice: right brace. Line 41, indented once: right brace. Line 42: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965" y="1660247"/>
            <a:ext cx="7480070" cy="4466897"/>
          </a:xfrm>
          <a:prstGeom prst="rect">
            <a:avLst/>
          </a:prstGeom>
        </p:spPr>
      </p:pic>
    </p:spTree>
    <p:extLst>
      <p:ext uri="{BB962C8B-B14F-4D97-AF65-F5344CB8AC3E}">
        <p14:creationId xmlns:p14="http://schemas.microsoft.com/office/powerpoint/2010/main" val="47067299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14.40 Displaying Information About the Key the User Pressed </a:t>
            </a:r>
            <a:r>
              <a:rPr lang="en-US" sz="2000" b="0" dirty="0" smtClean="0"/>
              <a:t>(3 of 4)</a:t>
            </a:r>
            <a:endParaRPr lang="en-US" dirty="0"/>
          </a:p>
        </p:txBody>
      </p:sp>
      <p:pic>
        <p:nvPicPr>
          <p:cNvPr id="4" name="Picture 3" descr="Program code for displaying information about the key the user pressed, followed by four screen captures. The first screen capture shows key demo dialog box. It displays the following information: key pressed, colon, h; a l t, colon, no; shift, colon, yes; c t r l, colon, no; key code, colon, h; key data, colon, h, shift; key value, colon, 72. The second screen capture displays the following information: alt, colon, no; shift, colon, no; c t r l, colon, no; key code, colon, f 7; key data, colon, f 7; key value, colon, 1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906" y="1649542"/>
            <a:ext cx="7242188" cy="3277486"/>
          </a:xfrm>
          <a:prstGeom prst="rect">
            <a:avLst/>
          </a:prstGeom>
        </p:spPr>
      </p:pic>
    </p:spTree>
    <p:extLst>
      <p:ext uri="{BB962C8B-B14F-4D97-AF65-F5344CB8AC3E}">
        <p14:creationId xmlns:p14="http://schemas.microsoft.com/office/powerpoint/2010/main" val="330071505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14.40 Displaying Information About the Key the User Pressed </a:t>
            </a:r>
            <a:r>
              <a:rPr lang="en-US" sz="2000" b="0" dirty="0" smtClean="0"/>
              <a:t>(4 </a:t>
            </a:r>
            <a:r>
              <a:rPr lang="en-US" sz="2000" b="0" dirty="0"/>
              <a:t>of 4)</a:t>
            </a:r>
            <a:endParaRPr lang="en-US" dirty="0"/>
          </a:p>
        </p:txBody>
      </p:sp>
      <p:pic>
        <p:nvPicPr>
          <p:cNvPr id="4" name="Picture 3" descr="Program code for displaying information about the key the user pressed, followed by four screen captures. The third screen capture displays the following information: key pressed, colon, $, a l t, colon, no; shift, colon, yes; c t r l, colon, no; key code, colon, d 4; key data, colon, d 4, shift; key value, colon, 52. The fourth screen capture displays the following information: key pressed, colon; alt, colon, no; shift, colon, no; ctrl, colon, no; key code, colon, tab; key data, colon, tab; key value, colo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295" y="1730965"/>
            <a:ext cx="7611411" cy="3022779"/>
          </a:xfrm>
          <a:prstGeom prst="rect">
            <a:avLst/>
          </a:prstGeom>
        </p:spPr>
      </p:pic>
    </p:spTree>
    <p:extLst>
      <p:ext uri="{BB962C8B-B14F-4D97-AF65-F5344CB8AC3E}">
        <p14:creationId xmlns:p14="http://schemas.microsoft.com/office/powerpoint/2010/main" val="154057089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14.2</a:t>
            </a:r>
          </a:p>
        </p:txBody>
      </p:sp>
      <p:sp>
        <p:nvSpPr>
          <p:cNvPr id="3" name="Text Placeholder 2"/>
          <p:cNvSpPr>
            <a:spLocks noGrp="1"/>
          </p:cNvSpPr>
          <p:nvPr>
            <p:ph type="body" idx="1"/>
          </p:nvPr>
        </p:nvSpPr>
        <p:spPr/>
        <p:txBody>
          <a:bodyPr/>
          <a:lstStyle/>
          <a:p>
            <a:pPr marL="0" indent="0">
              <a:buNone/>
            </a:pPr>
            <a:r>
              <a:rPr lang="en-US" sz="2400" dirty="0">
                <a:latin typeface="+mn-lt"/>
              </a:rPr>
              <a:t>To cause a control to react when a particular key is pressed (such as </a:t>
            </a:r>
            <a:r>
              <a:rPr lang="en-US" sz="2400" b="1" dirty="0">
                <a:latin typeface="+mn-lt"/>
              </a:rPr>
              <a:t>Enter</a:t>
            </a:r>
            <a:r>
              <a:rPr lang="en-US" sz="2400" dirty="0">
                <a:latin typeface="+mn-lt"/>
              </a:rPr>
              <a:t>), handle a </a:t>
            </a:r>
            <a:r>
              <a:rPr lang="en-US" sz="2400" dirty="0" smtClean="0">
                <a:latin typeface="+mn-lt"/>
              </a:rPr>
              <a:t>key event </a:t>
            </a:r>
            <a:r>
              <a:rPr lang="en-US" sz="2400" dirty="0">
                <a:latin typeface="+mn-lt"/>
              </a:rPr>
              <a:t>and test for the pressed key. To cause a </a:t>
            </a:r>
            <a:r>
              <a:rPr lang="en-US" sz="2400" dirty="0">
                <a:latin typeface="Consolas" panose="020B0609020204030204" pitchFamily="49" charset="0"/>
              </a:rPr>
              <a:t>Button</a:t>
            </a:r>
            <a:r>
              <a:rPr lang="en-US" sz="2400" dirty="0">
                <a:latin typeface="+mn-lt"/>
              </a:rPr>
              <a:t> to be clicked when the </a:t>
            </a:r>
            <a:r>
              <a:rPr lang="en-US" sz="2400" b="1" dirty="0">
                <a:latin typeface="+mn-lt"/>
              </a:rPr>
              <a:t>Enter</a:t>
            </a:r>
            <a:r>
              <a:rPr lang="en-US" sz="2400" dirty="0">
                <a:latin typeface="+mn-lt"/>
              </a:rPr>
              <a:t> key </a:t>
            </a:r>
            <a:r>
              <a:rPr lang="en-US" sz="2400" dirty="0" smtClean="0">
                <a:latin typeface="+mn-lt"/>
              </a:rPr>
              <a:t>is pressed </a:t>
            </a:r>
            <a:r>
              <a:rPr lang="en-US" sz="2400" dirty="0">
                <a:latin typeface="+mn-lt"/>
              </a:rPr>
              <a:t>on a </a:t>
            </a:r>
            <a:r>
              <a:rPr lang="en-US" sz="2400" dirty="0">
                <a:latin typeface="Consolas" panose="020B0609020204030204" pitchFamily="49" charset="0"/>
              </a:rPr>
              <a:t>Form</a:t>
            </a:r>
            <a:r>
              <a:rPr lang="en-US" sz="2400" b="1" dirty="0">
                <a:latin typeface="+mn-lt"/>
              </a:rPr>
              <a:t>, </a:t>
            </a:r>
            <a:r>
              <a:rPr lang="en-US" sz="2400" dirty="0">
                <a:latin typeface="+mn-lt"/>
              </a:rPr>
              <a:t>set the </a:t>
            </a:r>
            <a:r>
              <a:rPr lang="en-US" sz="2400" dirty="0">
                <a:latin typeface="Consolas" panose="020B0609020204030204" pitchFamily="49" charset="0"/>
              </a:rPr>
              <a:t>Form</a:t>
            </a:r>
            <a:r>
              <a:rPr lang="en-US" sz="2400" dirty="0">
                <a:latin typeface="+mn-lt"/>
              </a:rPr>
              <a:t>’s </a:t>
            </a:r>
            <a:r>
              <a:rPr lang="en-US" sz="2400" dirty="0">
                <a:latin typeface="Consolas" panose="020B0609020204030204" pitchFamily="49" charset="0"/>
              </a:rPr>
              <a:t>AcceptButton</a:t>
            </a:r>
            <a:r>
              <a:rPr lang="en-US" sz="2400" dirty="0">
                <a:latin typeface="+mn-lt"/>
              </a:rPr>
              <a:t> property.</a:t>
            </a:r>
          </a:p>
        </p:txBody>
      </p:sp>
    </p:spTree>
    <p:extLst>
      <p:ext uri="{BB962C8B-B14F-4D97-AF65-F5344CB8AC3E}">
        <p14:creationId xmlns:p14="http://schemas.microsoft.com/office/powerpoint/2010/main" val="150442704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14.2 Windows Forms </a:t>
            </a:r>
            <a:r>
              <a:rPr lang="en-US" sz="2000" b="0" dirty="0" smtClean="0"/>
              <a:t>(3 </a:t>
            </a:r>
            <a:r>
              <a:rPr lang="en-US" sz="2000" b="0" dirty="0"/>
              <a:t>of 4</a:t>
            </a:r>
            <a:r>
              <a:rPr lang="en-US" sz="2000" b="0" dirty="0" smtClean="0"/>
              <a:t>)</a:t>
            </a:r>
            <a:endParaRPr lang="en-US" dirty="0"/>
          </a:p>
        </p:txBody>
      </p:sp>
      <p:sp>
        <p:nvSpPr>
          <p:cNvPr id="3" name="Text Placeholder 2"/>
          <p:cNvSpPr>
            <a:spLocks noGrp="1"/>
          </p:cNvSpPr>
          <p:nvPr>
            <p:ph type="body" idx="1"/>
          </p:nvPr>
        </p:nvSpPr>
        <p:spPr/>
        <p:txBody>
          <a:bodyPr/>
          <a:lstStyle/>
          <a:p>
            <a:r>
              <a:rPr lang="en-US" altLang="en-US" sz="2400" dirty="0">
                <a:solidFill>
                  <a:schemeClr val="tx1"/>
                </a:solidFill>
                <a:latin typeface="+mn-lt"/>
              </a:rPr>
              <a:t>The active window is the frontmost and has a highlighted title bar.</a:t>
            </a:r>
          </a:p>
          <a:p>
            <a:r>
              <a:rPr lang="en-US" altLang="en-US" sz="2400" dirty="0">
                <a:solidFill>
                  <a:schemeClr val="tx1"/>
                </a:solidFill>
                <a:latin typeface="+mn-lt"/>
              </a:rPr>
              <a:t>A window becomes the active window when the user clicks somewhere inside it.</a:t>
            </a:r>
          </a:p>
          <a:p>
            <a:r>
              <a:rPr lang="en-US" altLang="en-US" sz="2400" dirty="0">
                <a:solidFill>
                  <a:schemeClr val="tx1"/>
                </a:solidFill>
                <a:latin typeface="+mn-lt"/>
              </a:rPr>
              <a:t>A </a:t>
            </a:r>
            <a:r>
              <a:rPr lang="en-US" altLang="en-US" sz="2400" dirty="0">
                <a:solidFill>
                  <a:schemeClr val="tx1"/>
                </a:solidFill>
                <a:latin typeface="Consolas" panose="020B0609020204030204" pitchFamily="49" charset="0"/>
              </a:rPr>
              <a:t>Form</a:t>
            </a:r>
            <a:r>
              <a:rPr lang="en-US" altLang="en-US" sz="2400" dirty="0">
                <a:solidFill>
                  <a:schemeClr val="tx1"/>
                </a:solidFill>
                <a:latin typeface="+mn-lt"/>
              </a:rPr>
              <a:t> is a container for controls and components.</a:t>
            </a:r>
          </a:p>
          <a:p>
            <a:r>
              <a:rPr lang="en-US" altLang="en-US" sz="2400" dirty="0">
                <a:solidFill>
                  <a:schemeClr val="tx1"/>
                </a:solidFill>
                <a:latin typeface="+mn-lt"/>
              </a:rPr>
              <a:t>When you drag items from the </a:t>
            </a:r>
            <a:r>
              <a:rPr lang="en-US" altLang="en-US" sz="2400" b="1" dirty="0">
                <a:solidFill>
                  <a:schemeClr val="tx1"/>
                </a:solidFill>
                <a:latin typeface="+mn-lt"/>
              </a:rPr>
              <a:t>Toolbox</a:t>
            </a:r>
            <a:r>
              <a:rPr lang="en-US" altLang="en-US" sz="2400" dirty="0">
                <a:solidFill>
                  <a:schemeClr val="tx1"/>
                </a:solidFill>
                <a:latin typeface="+mn-lt"/>
              </a:rPr>
              <a:t> onto the </a:t>
            </a:r>
            <a:r>
              <a:rPr lang="en-US" altLang="en-US" sz="2400" dirty="0">
                <a:solidFill>
                  <a:schemeClr val="tx1"/>
                </a:solidFill>
                <a:latin typeface="Consolas" panose="020B0609020204030204" pitchFamily="49" charset="0"/>
              </a:rPr>
              <a:t>Form</a:t>
            </a:r>
            <a:r>
              <a:rPr lang="en-US" altLang="en-US" sz="2400" dirty="0">
                <a:solidFill>
                  <a:schemeClr val="tx1"/>
                </a:solidFill>
                <a:latin typeface="+mn-lt"/>
              </a:rPr>
              <a:t>,</a:t>
            </a:r>
            <a:r>
              <a:rPr lang="en-US" altLang="en-US" sz="2400" b="1" dirty="0">
                <a:solidFill>
                  <a:schemeClr val="tx1"/>
                </a:solidFill>
                <a:latin typeface="+mn-lt"/>
              </a:rPr>
              <a:t> </a:t>
            </a:r>
            <a:r>
              <a:rPr lang="en-US" altLang="en-US" sz="2400" dirty="0">
                <a:solidFill>
                  <a:schemeClr val="tx1"/>
                </a:solidFill>
                <a:latin typeface="+mn-lt"/>
              </a:rPr>
              <a:t>Visual Studio generates code that creates the object and sets its basic properties.</a:t>
            </a:r>
          </a:p>
          <a:p>
            <a:r>
              <a:rPr lang="en-US" altLang="en-US" sz="2400" dirty="0">
                <a:solidFill>
                  <a:schemeClr val="tx1"/>
                </a:solidFill>
                <a:latin typeface="+mn-lt"/>
              </a:rPr>
              <a:t>The </a:t>
            </a:r>
            <a:r>
              <a:rPr lang="en-US" altLang="en-US" sz="2400" dirty="0" smtClean="0">
                <a:solidFill>
                  <a:schemeClr val="tx1"/>
                </a:solidFill>
                <a:latin typeface="+mn-lt"/>
              </a:rPr>
              <a:t>I</a:t>
            </a:r>
            <a:r>
              <a:rPr lang="en-US" altLang="en-US" sz="100" dirty="0" smtClean="0">
                <a:solidFill>
                  <a:schemeClr val="tx1"/>
                </a:solidFill>
                <a:latin typeface="+mn-lt"/>
              </a:rPr>
              <a:t> </a:t>
            </a:r>
            <a:r>
              <a:rPr lang="en-US" altLang="en-US" sz="2400" dirty="0" smtClean="0">
                <a:solidFill>
                  <a:schemeClr val="tx1"/>
                </a:solidFill>
                <a:latin typeface="+mn-lt"/>
              </a:rPr>
              <a:t>D</a:t>
            </a:r>
            <a:r>
              <a:rPr lang="en-US" altLang="en-US" sz="100" dirty="0" smtClean="0">
                <a:solidFill>
                  <a:schemeClr val="tx1"/>
                </a:solidFill>
                <a:latin typeface="+mn-lt"/>
              </a:rPr>
              <a:t> </a:t>
            </a:r>
            <a:r>
              <a:rPr lang="en-US" altLang="en-US" sz="2400" dirty="0" smtClean="0">
                <a:solidFill>
                  <a:schemeClr val="tx1"/>
                </a:solidFill>
                <a:latin typeface="+mn-lt"/>
              </a:rPr>
              <a:t>E </a:t>
            </a:r>
            <a:r>
              <a:rPr lang="en-US" altLang="en-US" sz="2400" dirty="0">
                <a:solidFill>
                  <a:schemeClr val="tx1"/>
                </a:solidFill>
                <a:latin typeface="+mn-lt"/>
              </a:rPr>
              <a:t>maintains the generated code in a separate file using partial classes</a:t>
            </a:r>
            <a:r>
              <a:rPr lang="en-US" altLang="en-US" sz="2400" dirty="0" smtClean="0">
                <a:solidFill>
                  <a:schemeClr val="tx1"/>
                </a:solidFill>
                <a:latin typeface="+mn-lt"/>
              </a:rPr>
              <a:t>.</a:t>
            </a:r>
            <a:endParaRPr lang="en-US" altLang="en-US" sz="2400" dirty="0">
              <a:solidFill>
                <a:schemeClr val="tx1"/>
              </a:solidFill>
              <a:latin typeface="+mn-lt"/>
            </a:endParaRPr>
          </a:p>
        </p:txBody>
      </p:sp>
    </p:spTree>
    <p:extLst>
      <p:ext uri="{BB962C8B-B14F-4D97-AF65-F5344CB8AC3E}">
        <p14:creationId xmlns:p14="http://schemas.microsoft.com/office/powerpoint/2010/main" val="4011472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14.2 Windows Forms </a:t>
            </a:r>
            <a:r>
              <a:rPr lang="en-US" sz="2000" b="0" dirty="0" smtClean="0"/>
              <a:t>(4 </a:t>
            </a:r>
            <a:r>
              <a:rPr lang="en-US" sz="2000" b="0" dirty="0"/>
              <a:t>of 4</a:t>
            </a:r>
            <a:r>
              <a:rPr lang="en-US" sz="2000" b="0" dirty="0" smtClean="0"/>
              <a:t>)</a:t>
            </a:r>
            <a:endParaRPr lang="en-US" dirty="0"/>
          </a:p>
        </p:txBody>
      </p:sp>
      <p:sp>
        <p:nvSpPr>
          <p:cNvPr id="3" name="Text Placeholder 2"/>
          <p:cNvSpPr>
            <a:spLocks noGrp="1"/>
          </p:cNvSpPr>
          <p:nvPr>
            <p:ph type="body" idx="1"/>
          </p:nvPr>
        </p:nvSpPr>
        <p:spPr/>
        <p:txBody>
          <a:bodyPr/>
          <a:lstStyle/>
          <a:p>
            <a:r>
              <a:rPr lang="en-US" altLang="en-US" sz="2400" dirty="0">
                <a:latin typeface="+mn-lt"/>
              </a:rPr>
              <a:t>Figure 14.4 lists common </a:t>
            </a:r>
            <a:r>
              <a:rPr lang="en-US" altLang="en-US" sz="2400" dirty="0">
                <a:latin typeface="Consolas" panose="020B0609020204030204" pitchFamily="49" charset="0"/>
              </a:rPr>
              <a:t>Form</a:t>
            </a:r>
            <a:r>
              <a:rPr lang="en-US" altLang="en-US" sz="2400" dirty="0">
                <a:latin typeface="+mn-lt"/>
              </a:rPr>
              <a:t> properties, common methods and a common event</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3294222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t>
            </a:r>
            <a:r>
              <a:rPr lang="en-US" dirty="0"/>
              <a:t>14.4 Common </a:t>
            </a:r>
            <a:r>
              <a:rPr lang="en-US" dirty="0">
                <a:latin typeface="Consolas" panose="020B0609020204030204" pitchFamily="49" charset="0"/>
              </a:rPr>
              <a:t>Form</a:t>
            </a:r>
            <a:r>
              <a:rPr lang="en-US" dirty="0"/>
              <a:t> Properties, Methods and an </a:t>
            </a:r>
            <a:r>
              <a:rPr lang="en-US" dirty="0" smtClean="0"/>
              <a:t>Event </a:t>
            </a:r>
            <a:r>
              <a:rPr lang="en-US" sz="2000" b="0" dirty="0" smtClean="0"/>
              <a:t>(1 </a:t>
            </a:r>
            <a:r>
              <a:rPr lang="en-US" sz="2000" b="0" dirty="0"/>
              <a:t>of 2)</a:t>
            </a:r>
            <a:endParaRPr lang="en-US" sz="2000" dirty="0"/>
          </a:p>
        </p:txBody>
      </p:sp>
      <p:sp>
        <p:nvSpPr>
          <p:cNvPr id="3" name="Text Placeholder 2"/>
          <p:cNvSpPr>
            <a:spLocks noGrp="1"/>
          </p:cNvSpPr>
          <p:nvPr>
            <p:ph type="body" idx="1"/>
          </p:nvPr>
        </p:nvSpPr>
        <p:spPr>
          <a:xfrm>
            <a:off x="457200" y="1600200"/>
            <a:ext cx="8229600" cy="446313"/>
          </a:xfrm>
        </p:spPr>
        <p:txBody>
          <a:bodyPr/>
          <a:lstStyle/>
          <a:p>
            <a:pPr marL="0" indent="0">
              <a:buNone/>
            </a:pPr>
            <a:r>
              <a:rPr lang="en-US" sz="1800" b="1" dirty="0">
                <a:solidFill>
                  <a:schemeClr val="tx1"/>
                </a:solidFill>
                <a:latin typeface="+mn-lt"/>
              </a:rPr>
              <a:t>Common </a:t>
            </a:r>
            <a:r>
              <a:rPr lang="en-US" sz="1800" b="1" dirty="0" smtClean="0">
                <a:solidFill>
                  <a:schemeClr val="tx1"/>
                </a:solidFill>
                <a:latin typeface="+mn-lt"/>
              </a:rPr>
              <a:t>Properties</a:t>
            </a:r>
            <a:endParaRPr lang="en-IN" sz="1800" dirty="0"/>
          </a:p>
        </p:txBody>
      </p:sp>
      <p:graphicFrame>
        <p:nvGraphicFramePr>
          <p:cNvPr id="4" name="Table 3"/>
          <p:cNvGraphicFramePr>
            <a:graphicFrameLocks noGrp="1"/>
          </p:cNvGraphicFramePr>
          <p:nvPr>
            <p:extLst>
              <p:ext uri="{D42A27DB-BD31-4B8C-83A1-F6EECF244321}">
                <p14:modId xmlns:p14="http://schemas.microsoft.com/office/powerpoint/2010/main" val="4249363986"/>
              </p:ext>
            </p:extLst>
          </p:nvPr>
        </p:nvGraphicFramePr>
        <p:xfrm>
          <a:off x="523567" y="2297456"/>
          <a:ext cx="8096865" cy="3327337"/>
        </p:xfrm>
        <a:graphic>
          <a:graphicData uri="http://schemas.openxmlformats.org/drawingml/2006/table">
            <a:tbl>
              <a:tblPr firstRow="1" bandRow="1">
                <a:tableStyleId>{5940675A-B579-460E-94D1-54222C63F5DA}</a:tableStyleId>
              </a:tblPr>
              <a:tblGrid>
                <a:gridCol w="2344994">
                  <a:extLst>
                    <a:ext uri="{9D8B030D-6E8A-4147-A177-3AD203B41FA5}">
                      <a16:colId xmlns:a16="http://schemas.microsoft.com/office/drawing/2014/main" val="1293735763"/>
                    </a:ext>
                  </a:extLst>
                </a:gridCol>
                <a:gridCol w="5751871">
                  <a:extLst>
                    <a:ext uri="{9D8B030D-6E8A-4147-A177-3AD203B41FA5}">
                      <a16:colId xmlns:a16="http://schemas.microsoft.com/office/drawing/2014/main" val="753845651"/>
                    </a:ext>
                  </a:extLst>
                </a:gridCol>
              </a:tblGrid>
              <a:tr h="584137">
                <a:tc>
                  <a:txBody>
                    <a:bodyPr/>
                    <a:lstStyle/>
                    <a:p>
                      <a:r>
                        <a:rPr lang="en-US" sz="1600" b="1" i="0" u="none" strike="noStrike" cap="none" dirty="0" smtClean="0">
                          <a:solidFill>
                            <a:schemeClr val="dk1"/>
                          </a:solidFill>
                          <a:latin typeface="Consolas" panose="020B0609020204030204" pitchFamily="49" charset="0"/>
                          <a:ea typeface="Arial"/>
                          <a:cs typeface="Arial"/>
                          <a:sym typeface="Arial"/>
                        </a:rPr>
                        <a:t>Form</a:t>
                      </a:r>
                      <a:r>
                        <a:rPr lang="en-US" sz="1600" b="1" i="0" u="none" strike="noStrike" cap="none" dirty="0" smtClean="0">
                          <a:solidFill>
                            <a:schemeClr val="dk1"/>
                          </a:solidFill>
                          <a:latin typeface="+mn-lt"/>
                          <a:ea typeface="Arial"/>
                          <a:cs typeface="Arial"/>
                          <a:sym typeface="Arial"/>
                        </a:rPr>
                        <a:t> properties,</a:t>
                      </a:r>
                    </a:p>
                    <a:p>
                      <a:r>
                        <a:rPr lang="en-US" sz="1600" b="1" i="0" u="none" strike="noStrike" cap="none" dirty="0" smtClean="0">
                          <a:solidFill>
                            <a:schemeClr val="dk1"/>
                          </a:solidFill>
                          <a:latin typeface="+mn-lt"/>
                          <a:ea typeface="Arial"/>
                          <a:cs typeface="Arial"/>
                          <a:sym typeface="Arial"/>
                        </a:rPr>
                        <a:t>methods and an event</a:t>
                      </a:r>
                      <a:endParaRPr lang="en-US" sz="1600" b="1" i="0" u="none" strike="noStrike" cap="none" dirty="0">
                        <a:solidFill>
                          <a:schemeClr val="dk1"/>
                        </a:solidFill>
                        <a:latin typeface="+mn-lt"/>
                        <a:ea typeface="Arial"/>
                        <a:cs typeface="Arial"/>
                        <a:sym typeface="Aria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u="none" strike="noStrike" cap="none" dirty="0" smtClean="0">
                          <a:solidFill>
                            <a:schemeClr val="dk1"/>
                          </a:solidFill>
                          <a:latin typeface="+mn-lt"/>
                          <a:ea typeface="Arial"/>
                          <a:cs typeface="Arial"/>
                          <a:sym typeface="Arial"/>
                        </a:rPr>
                        <a:t>Description</a:t>
                      </a:r>
                      <a:endParaRPr lang="en-US" sz="1600" b="1" i="0" u="none" strike="noStrike" cap="none" dirty="0">
                        <a:solidFill>
                          <a:schemeClr val="dk1"/>
                        </a:solidFill>
                        <a:latin typeface="+mn-lt"/>
                        <a:ea typeface="Arial"/>
                        <a:cs typeface="Arial"/>
                        <a:sym typeface="Aria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8808126"/>
                  </a:ext>
                </a:extLst>
              </a:tr>
              <a:tr h="313193">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AcceptButton</a:t>
                      </a:r>
                      <a:endParaRPr lang="en-US" sz="1600" b="0" i="0" u="none" strike="noStrike" cap="none" dirty="0">
                        <a:solidFill>
                          <a:schemeClr val="dk1"/>
                        </a:solidFill>
                        <a:latin typeface="Consolas" panose="020B0609020204030204" pitchFamily="49" charset="0"/>
                        <a:ea typeface="Arial"/>
                        <a:cs typeface="Arial"/>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smtClean="0">
                          <a:solidFill>
                            <a:schemeClr val="tx1"/>
                          </a:solidFill>
                          <a:latin typeface="+mn-lt"/>
                          <a:ea typeface="+mn-ea"/>
                          <a:cs typeface="+mn-cs"/>
                          <a:sym typeface="Arial"/>
                        </a:rPr>
                        <a:t>Default </a:t>
                      </a:r>
                      <a:r>
                        <a:rPr lang="en-US" sz="1600" b="0" i="0" u="none" strike="noStrike" cap="none" dirty="0" smtClean="0">
                          <a:solidFill>
                            <a:schemeClr val="dk1"/>
                          </a:solidFill>
                          <a:latin typeface="Consolas" panose="020B0609020204030204" pitchFamily="49" charset="0"/>
                          <a:ea typeface="Arial"/>
                          <a:cs typeface="Arial"/>
                          <a:sym typeface="Arial"/>
                        </a:rPr>
                        <a:t>Button</a:t>
                      </a:r>
                      <a:r>
                        <a:rPr lang="en-US" sz="1800" b="0" i="0" u="none" strike="noStrike" cap="none" baseline="0" dirty="0" smtClean="0">
                          <a:solidFill>
                            <a:schemeClr val="tx1"/>
                          </a:solidFill>
                          <a:latin typeface="+mn-lt"/>
                          <a:ea typeface="+mn-ea"/>
                          <a:cs typeface="+mn-cs"/>
                          <a:sym typeface="Arial"/>
                        </a:rPr>
                        <a:t> that’s clicked when you press </a:t>
                      </a:r>
                      <a:r>
                        <a:rPr lang="en-US" sz="1800" b="1" i="0" u="none" strike="noStrike" cap="none" baseline="0" dirty="0" smtClean="0">
                          <a:solidFill>
                            <a:schemeClr val="tx1"/>
                          </a:solidFill>
                          <a:latin typeface="+mn-lt"/>
                          <a:ea typeface="+mn-ea"/>
                          <a:cs typeface="+mn-cs"/>
                          <a:sym typeface="Arial"/>
                        </a:rPr>
                        <a:t>Enter.</a:t>
                      </a:r>
                      <a:endParaRPr lang="en-US" sz="1800" b="1"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2747391"/>
                  </a:ext>
                </a:extLst>
              </a:tr>
              <a:tr h="529039">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AutoScroll</a:t>
                      </a:r>
                      <a:endParaRPr lang="en-US" sz="1600" b="0" i="0" u="none" strike="noStrike" cap="none" dirty="0">
                        <a:solidFill>
                          <a:schemeClr val="dk1"/>
                        </a:solidFill>
                        <a:latin typeface="Consolas" panose="020B0609020204030204" pitchFamily="49" charset="0"/>
                        <a:ea typeface="Arial"/>
                        <a:cs typeface="Arial"/>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bool</a:t>
                      </a:r>
                      <a:r>
                        <a:rPr lang="en-US" sz="1800" b="0" i="0" u="none" strike="noStrike" cap="none" baseline="0" dirty="0" smtClean="0">
                          <a:solidFill>
                            <a:schemeClr val="tx1"/>
                          </a:solidFill>
                          <a:latin typeface="+mn-lt"/>
                          <a:ea typeface="+mn-ea"/>
                          <a:cs typeface="+mn-cs"/>
                          <a:sym typeface="Arial"/>
                        </a:rPr>
                        <a:t> value (</a:t>
                      </a:r>
                      <a:r>
                        <a:rPr lang="en-US" sz="1600" b="0" i="0" u="none" strike="noStrike" cap="none" dirty="0" smtClean="0">
                          <a:solidFill>
                            <a:schemeClr val="dk1"/>
                          </a:solidFill>
                          <a:latin typeface="Consolas" panose="020B0609020204030204" pitchFamily="49" charset="0"/>
                          <a:ea typeface="Arial"/>
                          <a:cs typeface="Arial"/>
                          <a:sym typeface="Arial"/>
                        </a:rPr>
                        <a:t>false</a:t>
                      </a:r>
                      <a:r>
                        <a:rPr lang="en-US" sz="1800" b="0" i="0" u="none" strike="noStrike" cap="none" baseline="0" dirty="0" smtClean="0">
                          <a:solidFill>
                            <a:schemeClr val="tx1"/>
                          </a:solidFill>
                          <a:latin typeface="+mn-lt"/>
                          <a:ea typeface="+mn-ea"/>
                          <a:cs typeface="+mn-cs"/>
                          <a:sym typeface="Arial"/>
                        </a:rPr>
                        <a:t> by default) that allows or disallows </a:t>
                      </a:r>
                      <a:r>
                        <a:rPr lang="en-US" sz="1800" b="1" i="0" u="none" strike="noStrike" cap="none" baseline="0" dirty="0" smtClean="0">
                          <a:solidFill>
                            <a:schemeClr val="tx1"/>
                          </a:solidFill>
                          <a:latin typeface="+mn-lt"/>
                          <a:ea typeface="+mn-ea"/>
                          <a:cs typeface="+mn-cs"/>
                          <a:sym typeface="Arial"/>
                        </a:rPr>
                        <a:t>scrollbars</a:t>
                      </a:r>
                      <a:r>
                        <a:rPr lang="en-US" sz="1800" b="0" i="0" u="none" strike="noStrike" cap="none" baseline="0" dirty="0" smtClean="0">
                          <a:solidFill>
                            <a:schemeClr val="tx1"/>
                          </a:solidFill>
                          <a:latin typeface="+mn-lt"/>
                          <a:ea typeface="+mn-ea"/>
                          <a:cs typeface="+mn-cs"/>
                          <a:sym typeface="Arial"/>
                        </a:rPr>
                        <a:t> when needed.</a:t>
                      </a:r>
                      <a:endParaRPr lang="en-US" sz="180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1064464"/>
                  </a:ext>
                </a:extLst>
              </a:tr>
              <a:tr h="341591">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CancelButton</a:t>
                      </a:r>
                      <a:endParaRPr lang="en-US" sz="1600" b="0" i="0" u="none" strike="noStrike" cap="none" dirty="0">
                        <a:solidFill>
                          <a:schemeClr val="dk1"/>
                        </a:solidFill>
                        <a:latin typeface="Consolas" panose="020B0609020204030204" pitchFamily="49" charset="0"/>
                        <a:ea typeface="Arial"/>
                        <a:cs typeface="Arial"/>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Button</a:t>
                      </a:r>
                      <a:r>
                        <a:rPr lang="en-US" sz="1800" b="0" i="0" u="none" strike="noStrike" cap="none" baseline="0" dirty="0" smtClean="0">
                          <a:solidFill>
                            <a:schemeClr val="tx1"/>
                          </a:solidFill>
                          <a:latin typeface="+mn-lt"/>
                          <a:ea typeface="+mn-ea"/>
                          <a:cs typeface="+mn-cs"/>
                          <a:sym typeface="Arial"/>
                        </a:rPr>
                        <a:t> that’s clicked when the </a:t>
                      </a:r>
                      <a:r>
                        <a:rPr lang="en-US" sz="1800" b="1" i="0" u="none" strike="noStrike" cap="none" baseline="0" dirty="0" smtClean="0">
                          <a:solidFill>
                            <a:schemeClr val="tx1"/>
                          </a:solidFill>
                          <a:latin typeface="+mn-lt"/>
                          <a:ea typeface="+mn-ea"/>
                          <a:cs typeface="+mn-cs"/>
                          <a:sym typeface="Arial"/>
                        </a:rPr>
                        <a:t>Escape</a:t>
                      </a:r>
                      <a:r>
                        <a:rPr lang="en-US" sz="1800" b="0" i="0" u="none" strike="noStrike" cap="none" baseline="0" dirty="0" smtClean="0">
                          <a:solidFill>
                            <a:schemeClr val="tx1"/>
                          </a:solidFill>
                          <a:latin typeface="+mn-lt"/>
                          <a:ea typeface="+mn-ea"/>
                          <a:cs typeface="+mn-cs"/>
                          <a:sym typeface="Arial"/>
                        </a:rPr>
                        <a:t> key is pressed.</a:t>
                      </a:r>
                      <a:endParaRPr lang="en-US" sz="180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903747"/>
                  </a:ext>
                </a:extLst>
              </a:tr>
              <a:tr h="302308">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FormBorderStyle</a:t>
                      </a:r>
                      <a:endParaRPr lang="en-US" sz="1600" b="0" i="0" u="none" strike="noStrike" cap="none" dirty="0">
                        <a:solidFill>
                          <a:schemeClr val="dk1"/>
                        </a:solidFill>
                        <a:latin typeface="Consolas" panose="020B0609020204030204" pitchFamily="49" charset="0"/>
                        <a:ea typeface="Arial"/>
                        <a:cs typeface="Arial"/>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i="0" u="none" strike="noStrike" cap="none" baseline="0" dirty="0" smtClean="0">
                          <a:solidFill>
                            <a:schemeClr val="tx1"/>
                          </a:solidFill>
                          <a:latin typeface="+mn-lt"/>
                          <a:ea typeface="+mn-ea"/>
                          <a:cs typeface="+mn-cs"/>
                          <a:sym typeface="Arial"/>
                        </a:rPr>
                        <a:t>Border style </a:t>
                      </a:r>
                      <a:r>
                        <a:rPr lang="en-US" sz="1800" b="0" i="0" u="none" strike="noStrike" cap="none" baseline="0" dirty="0" smtClean="0">
                          <a:solidFill>
                            <a:schemeClr val="tx1"/>
                          </a:solidFill>
                          <a:latin typeface="+mn-lt"/>
                          <a:ea typeface="+mn-ea"/>
                          <a:cs typeface="+mn-cs"/>
                          <a:sym typeface="Arial"/>
                        </a:rPr>
                        <a:t>for the </a:t>
                      </a:r>
                      <a:r>
                        <a:rPr lang="en-US" sz="1800" b="0" i="0" u="none" strike="noStrike" cap="none" dirty="0" smtClean="0">
                          <a:solidFill>
                            <a:schemeClr val="dk1"/>
                          </a:solidFill>
                          <a:latin typeface="Consolas" panose="020B0609020204030204" pitchFamily="49" charset="0"/>
                          <a:ea typeface="Arial"/>
                          <a:cs typeface="Arial"/>
                          <a:sym typeface="Arial"/>
                        </a:rPr>
                        <a:t>Form</a:t>
                      </a:r>
                      <a:r>
                        <a:rPr lang="en-US" sz="1800" b="0" i="0" u="none" strike="noStrike" cap="none" baseline="0" dirty="0" smtClean="0">
                          <a:solidFill>
                            <a:schemeClr val="tx1"/>
                          </a:solidFill>
                          <a:latin typeface="+mn-lt"/>
                          <a:ea typeface="+mn-ea"/>
                          <a:cs typeface="+mn-cs"/>
                          <a:sym typeface="Arial"/>
                        </a:rPr>
                        <a:t> (</a:t>
                      </a:r>
                      <a:r>
                        <a:rPr lang="en-US" sz="1800" b="0" i="0" u="none" strike="noStrike" cap="none" dirty="0" smtClean="0">
                          <a:solidFill>
                            <a:schemeClr val="dk1"/>
                          </a:solidFill>
                          <a:latin typeface="Consolas" panose="020B0609020204030204" pitchFamily="49" charset="0"/>
                          <a:ea typeface="Arial"/>
                          <a:cs typeface="Arial"/>
                          <a:sym typeface="Arial"/>
                        </a:rPr>
                        <a:t>Sizable</a:t>
                      </a:r>
                      <a:r>
                        <a:rPr lang="en-US" sz="1800" b="0" i="0" u="none" strike="noStrike" cap="none" baseline="0" dirty="0" smtClean="0">
                          <a:solidFill>
                            <a:schemeClr val="tx1"/>
                          </a:solidFill>
                          <a:latin typeface="+mn-lt"/>
                          <a:ea typeface="+mn-ea"/>
                          <a:cs typeface="+mn-cs"/>
                          <a:sym typeface="Arial"/>
                        </a:rPr>
                        <a:t> by default).</a:t>
                      </a:r>
                      <a:endParaRPr lang="en-US" sz="180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4858518"/>
                  </a:ext>
                </a:extLst>
              </a:tr>
              <a:tr h="529039">
                <a:tc>
                  <a:txBody>
                    <a:bodyPr/>
                    <a:lstStyle/>
                    <a:p>
                      <a:pPr algn="l"/>
                      <a:r>
                        <a:rPr lang="en-US" sz="1600" b="0" i="0" u="none" strike="noStrike" cap="none" dirty="0" smtClean="0">
                          <a:solidFill>
                            <a:schemeClr val="dk1"/>
                          </a:solidFill>
                          <a:latin typeface="Consolas" panose="020B0609020204030204" pitchFamily="49" charset="0"/>
                          <a:ea typeface="Arial"/>
                          <a:cs typeface="Arial"/>
                          <a:sym typeface="Arial"/>
                        </a:rPr>
                        <a:t>Font</a:t>
                      </a:r>
                      <a:endParaRPr lang="en-US" sz="1600" b="0" i="0" u="none" strike="noStrike" cap="none" dirty="0">
                        <a:solidFill>
                          <a:schemeClr val="dk1"/>
                        </a:solidFill>
                        <a:latin typeface="Consolas" panose="020B0609020204030204" pitchFamily="49" charset="0"/>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smtClean="0">
                          <a:solidFill>
                            <a:schemeClr val="tx1"/>
                          </a:solidFill>
                          <a:latin typeface="+mn-lt"/>
                          <a:ea typeface="+mn-ea"/>
                          <a:cs typeface="+mn-cs"/>
                          <a:sym typeface="Arial"/>
                        </a:rPr>
                        <a:t>Font of text displayed on the </a:t>
                      </a:r>
                      <a:r>
                        <a:rPr lang="en-US" sz="1800" b="0" i="0" u="none" strike="noStrike" cap="none" dirty="0" smtClean="0">
                          <a:solidFill>
                            <a:schemeClr val="dk1"/>
                          </a:solidFill>
                          <a:latin typeface="Consolas" panose="020B0609020204030204" pitchFamily="49" charset="0"/>
                          <a:ea typeface="Arial"/>
                          <a:cs typeface="Arial"/>
                          <a:sym typeface="Arial"/>
                        </a:rPr>
                        <a:t>Form</a:t>
                      </a:r>
                      <a:r>
                        <a:rPr lang="en-US" sz="1800" b="1" i="0" u="none" strike="noStrike" cap="none" baseline="0" dirty="0" smtClean="0">
                          <a:solidFill>
                            <a:schemeClr val="tx1"/>
                          </a:solidFill>
                          <a:latin typeface="+mn-lt"/>
                          <a:ea typeface="+mn-ea"/>
                          <a:cs typeface="+mn-cs"/>
                          <a:sym typeface="Arial"/>
                        </a:rPr>
                        <a:t>, </a:t>
                      </a:r>
                      <a:r>
                        <a:rPr lang="en-US" sz="1800" b="0" i="0" u="none" strike="noStrike" cap="none" baseline="0" dirty="0" smtClean="0">
                          <a:solidFill>
                            <a:schemeClr val="tx1"/>
                          </a:solidFill>
                          <a:latin typeface="+mn-lt"/>
                          <a:ea typeface="+mn-ea"/>
                          <a:cs typeface="+mn-cs"/>
                          <a:sym typeface="Arial"/>
                        </a:rPr>
                        <a:t>and the </a:t>
                      </a:r>
                      <a:r>
                        <a:rPr lang="en-US" sz="1800" b="1" i="0" u="none" strike="noStrike" cap="none" baseline="0" dirty="0" smtClean="0">
                          <a:solidFill>
                            <a:schemeClr val="tx1"/>
                          </a:solidFill>
                          <a:latin typeface="+mn-lt"/>
                          <a:ea typeface="+mn-ea"/>
                          <a:cs typeface="+mn-cs"/>
                          <a:sym typeface="Arial"/>
                        </a:rPr>
                        <a:t>default font </a:t>
                      </a:r>
                      <a:r>
                        <a:rPr lang="en-US" sz="1800" b="0" i="0" u="none" strike="noStrike" cap="none" baseline="0" dirty="0" smtClean="0">
                          <a:solidFill>
                            <a:schemeClr val="tx1"/>
                          </a:solidFill>
                          <a:latin typeface="+mn-lt"/>
                          <a:ea typeface="+mn-ea"/>
                          <a:cs typeface="+mn-cs"/>
                          <a:sym typeface="Arial"/>
                        </a:rPr>
                        <a:t>for controls added to the </a:t>
                      </a:r>
                      <a:r>
                        <a:rPr lang="en-US" sz="1800" b="0" i="0" u="none" strike="noStrike" cap="none" dirty="0" smtClean="0">
                          <a:solidFill>
                            <a:schemeClr val="dk1"/>
                          </a:solidFill>
                          <a:latin typeface="Consolas" panose="020B0609020204030204" pitchFamily="49" charset="0"/>
                          <a:ea typeface="Arial"/>
                          <a:cs typeface="Arial"/>
                          <a:sym typeface="Arial"/>
                        </a:rPr>
                        <a:t>Form</a:t>
                      </a:r>
                      <a:r>
                        <a:rPr lang="en-US" sz="1800" b="1" i="0" u="none" strike="noStrike" cap="none" baseline="0" dirty="0" smtClean="0">
                          <a:solidFill>
                            <a:schemeClr val="tx1"/>
                          </a:solidFill>
                          <a:latin typeface="+mn-lt"/>
                          <a:ea typeface="+mn-ea"/>
                          <a:cs typeface="+mn-cs"/>
                          <a:sym typeface="Arial"/>
                        </a:rPr>
                        <a:t>.</a:t>
                      </a:r>
                      <a:endParaRPr lang="en-US" sz="1800" b="1"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8528682"/>
                  </a:ext>
                </a:extLst>
              </a:tr>
              <a:tr h="302308">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Text</a:t>
                      </a:r>
                      <a:endParaRPr lang="en-US" sz="1600" b="0" i="0" u="none" strike="noStrike" cap="none" dirty="0">
                        <a:solidFill>
                          <a:schemeClr val="dk1"/>
                        </a:solidFill>
                        <a:latin typeface="Consolas" panose="020B0609020204030204" pitchFamily="49" charset="0"/>
                        <a:ea typeface="Arial"/>
                        <a:cs typeface="Arial"/>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smtClean="0">
                          <a:solidFill>
                            <a:schemeClr val="tx1"/>
                          </a:solidFill>
                          <a:latin typeface="+mn-lt"/>
                          <a:ea typeface="+mn-ea"/>
                          <a:cs typeface="+mn-cs"/>
                          <a:sym typeface="Arial"/>
                        </a:rPr>
                        <a:t>Text in the </a:t>
                      </a:r>
                      <a:r>
                        <a:rPr lang="en-US" sz="1800" b="0" i="0" u="none" strike="noStrike" cap="none" dirty="0" smtClean="0">
                          <a:solidFill>
                            <a:schemeClr val="dk1"/>
                          </a:solidFill>
                          <a:latin typeface="Consolas" panose="020B0609020204030204" pitchFamily="49" charset="0"/>
                          <a:ea typeface="Arial"/>
                          <a:cs typeface="Arial"/>
                          <a:sym typeface="Arial"/>
                        </a:rPr>
                        <a:t>Form’s</a:t>
                      </a:r>
                      <a:r>
                        <a:rPr lang="en-US" sz="1800" b="0" i="0" u="none" strike="noStrike" cap="none" baseline="0" dirty="0" smtClean="0">
                          <a:solidFill>
                            <a:schemeClr val="tx1"/>
                          </a:solidFill>
                          <a:latin typeface="+mn-lt"/>
                          <a:ea typeface="+mn-ea"/>
                          <a:cs typeface="+mn-cs"/>
                          <a:sym typeface="Arial"/>
                        </a:rPr>
                        <a:t> title bar.</a:t>
                      </a:r>
                      <a:endParaRPr lang="en-US" sz="180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8949661"/>
                  </a:ext>
                </a:extLst>
              </a:tr>
            </a:tbl>
          </a:graphicData>
        </a:graphic>
      </p:graphicFrame>
    </p:spTree>
    <p:extLst>
      <p:ext uri="{BB962C8B-B14F-4D97-AF65-F5344CB8AC3E}">
        <p14:creationId xmlns:p14="http://schemas.microsoft.com/office/powerpoint/2010/main" val="1497206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14.4 Common </a:t>
            </a:r>
            <a:r>
              <a:rPr lang="en-US" dirty="0">
                <a:latin typeface="Consolas" panose="020B0609020204030204" pitchFamily="49" charset="0"/>
              </a:rPr>
              <a:t>Form</a:t>
            </a:r>
            <a:r>
              <a:rPr lang="en-US" dirty="0"/>
              <a:t> Properties, Methods and an </a:t>
            </a:r>
            <a:r>
              <a:rPr lang="en-US" dirty="0" smtClean="0"/>
              <a:t>Event </a:t>
            </a:r>
            <a:r>
              <a:rPr lang="en-US" sz="2000" b="0" dirty="0" smtClean="0"/>
              <a:t>(2 of 2)</a:t>
            </a:r>
            <a:endParaRPr lang="en-US" sz="2000" b="0" dirty="0"/>
          </a:p>
        </p:txBody>
      </p:sp>
      <p:sp>
        <p:nvSpPr>
          <p:cNvPr id="3" name="Text Placeholder 2"/>
          <p:cNvSpPr>
            <a:spLocks noGrp="1"/>
          </p:cNvSpPr>
          <p:nvPr>
            <p:ph type="body" idx="1"/>
          </p:nvPr>
        </p:nvSpPr>
        <p:spPr>
          <a:xfrm>
            <a:off x="457197" y="1600201"/>
            <a:ext cx="8229603" cy="431800"/>
          </a:xfrm>
        </p:spPr>
        <p:txBody>
          <a:bodyPr/>
          <a:lstStyle/>
          <a:p>
            <a:pPr marL="0" indent="0">
              <a:buNone/>
            </a:pPr>
            <a:r>
              <a:rPr lang="en-US" b="1" dirty="0">
                <a:solidFill>
                  <a:schemeClr val="tx1"/>
                </a:solidFill>
                <a:latin typeface="+mn-lt"/>
              </a:rPr>
              <a:t>Common </a:t>
            </a:r>
            <a:r>
              <a:rPr lang="en-US" b="1" dirty="0" smtClean="0">
                <a:solidFill>
                  <a:schemeClr val="tx1"/>
                </a:solidFill>
                <a:latin typeface="+mn-lt"/>
              </a:rPr>
              <a:t>Methods</a:t>
            </a:r>
            <a:endParaRPr lang="en-US" b="1" dirty="0">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2224596019"/>
              </p:ext>
            </p:extLst>
          </p:nvPr>
        </p:nvGraphicFramePr>
        <p:xfrm>
          <a:off x="634180" y="2106235"/>
          <a:ext cx="8052619" cy="2316480"/>
        </p:xfrm>
        <a:graphic>
          <a:graphicData uri="http://schemas.openxmlformats.org/drawingml/2006/table">
            <a:tbl>
              <a:tblPr firstRow="1" bandRow="1">
                <a:tableStyleId>{5940675A-B579-460E-94D1-54222C63F5DA}</a:tableStyleId>
              </a:tblPr>
              <a:tblGrid>
                <a:gridCol w="1861046">
                  <a:extLst>
                    <a:ext uri="{9D8B030D-6E8A-4147-A177-3AD203B41FA5}">
                      <a16:colId xmlns:a16="http://schemas.microsoft.com/office/drawing/2014/main" val="1293735763"/>
                    </a:ext>
                  </a:extLst>
                </a:gridCol>
                <a:gridCol w="6191573">
                  <a:extLst>
                    <a:ext uri="{9D8B030D-6E8A-4147-A177-3AD203B41FA5}">
                      <a16:colId xmlns:a16="http://schemas.microsoft.com/office/drawing/2014/main" val="753845651"/>
                    </a:ext>
                  </a:extLst>
                </a:gridCol>
              </a:tblGrid>
              <a:tr h="598439">
                <a:tc>
                  <a:txBody>
                    <a:bodyPr/>
                    <a:lstStyle/>
                    <a:p>
                      <a:r>
                        <a:rPr lang="en-US" sz="1600" b="1" i="0" u="none" strike="noStrike" cap="none" dirty="0" smtClean="0">
                          <a:solidFill>
                            <a:schemeClr val="dk1"/>
                          </a:solidFill>
                          <a:latin typeface="+mn-lt"/>
                          <a:ea typeface="Arial"/>
                          <a:cs typeface="Arial"/>
                          <a:sym typeface="Arial"/>
                        </a:rPr>
                        <a:t>Form properties,</a:t>
                      </a:r>
                    </a:p>
                    <a:p>
                      <a:r>
                        <a:rPr lang="en-US" sz="1600" b="1" i="0" u="none" strike="noStrike" cap="none" dirty="0" smtClean="0">
                          <a:solidFill>
                            <a:schemeClr val="dk1"/>
                          </a:solidFill>
                          <a:latin typeface="+mn-lt"/>
                          <a:ea typeface="Arial"/>
                          <a:cs typeface="Arial"/>
                          <a:sym typeface="Arial"/>
                        </a:rPr>
                        <a:t>methods and an event</a:t>
                      </a:r>
                      <a:endParaRPr lang="en-US" sz="1600" b="1" i="0" u="none" strike="noStrike" cap="none" dirty="0">
                        <a:solidFill>
                          <a:schemeClr val="dk1"/>
                        </a:solidFill>
                        <a:latin typeface="+mn-lt"/>
                        <a:ea typeface="Arial"/>
                        <a:cs typeface="Arial"/>
                        <a:sym typeface="Aria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u="none" strike="noStrike" cap="none" dirty="0" smtClean="0">
                          <a:solidFill>
                            <a:schemeClr val="dk1"/>
                          </a:solidFill>
                          <a:latin typeface="+mn-lt"/>
                          <a:ea typeface="Arial"/>
                          <a:cs typeface="Arial"/>
                          <a:sym typeface="Arial"/>
                        </a:rPr>
                        <a:t>Description</a:t>
                      </a:r>
                      <a:endParaRPr lang="en-US" sz="1600" b="1" i="0" u="none" strike="noStrike" cap="none" dirty="0">
                        <a:solidFill>
                          <a:schemeClr val="dk1"/>
                        </a:solidFill>
                        <a:latin typeface="+mn-lt"/>
                        <a:ea typeface="Arial"/>
                        <a:cs typeface="Arial"/>
                        <a:sym typeface="Aria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8808126"/>
                  </a:ext>
                </a:extLst>
              </a:tr>
              <a:tr h="495871">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Close</a:t>
                      </a:r>
                      <a:endParaRPr lang="en-US" sz="1600" b="0" i="0" u="none" strike="noStrike" cap="none" dirty="0">
                        <a:solidFill>
                          <a:schemeClr val="dk1"/>
                        </a:solidFill>
                        <a:latin typeface="Consolas" panose="020B0609020204030204" pitchFamily="49" charset="0"/>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Closes a </a:t>
                      </a:r>
                      <a:r>
                        <a:rPr lang="en-US" sz="1600" b="0" i="0" u="none" strike="noStrike" cap="none" dirty="0" smtClean="0">
                          <a:solidFill>
                            <a:schemeClr val="dk1"/>
                          </a:solidFill>
                          <a:latin typeface="Consolas" panose="020B0609020204030204" pitchFamily="49" charset="0"/>
                          <a:ea typeface="Arial"/>
                          <a:cs typeface="Arial"/>
                          <a:sym typeface="Arial"/>
                        </a:rPr>
                        <a:t>Form</a:t>
                      </a:r>
                      <a:r>
                        <a:rPr lang="en-US" sz="1600" b="0" i="0" u="none" strike="noStrike" cap="none" baseline="0" dirty="0" smtClean="0">
                          <a:solidFill>
                            <a:schemeClr val="tx1"/>
                          </a:solidFill>
                          <a:latin typeface="+mn-lt"/>
                          <a:ea typeface="+mn-ea"/>
                          <a:cs typeface="+mn-cs"/>
                          <a:sym typeface="Arial"/>
                        </a:rPr>
                        <a:t> and </a:t>
                      </a:r>
                      <a:r>
                        <a:rPr lang="en-US" sz="1600" b="1" i="0" u="none" strike="noStrike" cap="none" baseline="0" dirty="0" smtClean="0">
                          <a:solidFill>
                            <a:schemeClr val="tx1"/>
                          </a:solidFill>
                          <a:latin typeface="+mn-lt"/>
                          <a:ea typeface="+mn-ea"/>
                          <a:cs typeface="+mn-cs"/>
                          <a:sym typeface="Arial"/>
                        </a:rPr>
                        <a:t>releases all resources,</a:t>
                      </a:r>
                      <a:r>
                        <a:rPr lang="en-US" sz="1600" b="0" i="0" u="none" strike="noStrike" cap="none" baseline="0" dirty="0" smtClean="0">
                          <a:solidFill>
                            <a:schemeClr val="tx1"/>
                          </a:solidFill>
                          <a:latin typeface="+mn-lt"/>
                          <a:ea typeface="+mn-ea"/>
                          <a:cs typeface="+mn-cs"/>
                          <a:sym typeface="Arial"/>
                        </a:rPr>
                        <a:t> such as the memory used for the </a:t>
                      </a:r>
                      <a:r>
                        <a:rPr lang="en-US" sz="1600" b="0" i="0" u="none" strike="noStrike" cap="none" dirty="0" smtClean="0">
                          <a:solidFill>
                            <a:schemeClr val="dk1"/>
                          </a:solidFill>
                          <a:latin typeface="Consolas" panose="020B0609020204030204" pitchFamily="49" charset="0"/>
                          <a:ea typeface="Arial"/>
                          <a:cs typeface="Arial"/>
                          <a:sym typeface="Arial"/>
                        </a:rPr>
                        <a:t>Form’</a:t>
                      </a:r>
                      <a:r>
                        <a:rPr lang="en-US" sz="1600" b="0" i="0" u="none" strike="noStrike" cap="none" baseline="0" dirty="0" smtClean="0">
                          <a:solidFill>
                            <a:schemeClr val="tx1"/>
                          </a:solidFill>
                          <a:latin typeface="+mn-lt"/>
                          <a:ea typeface="+mn-ea"/>
                          <a:cs typeface="+mn-cs"/>
                          <a:sym typeface="Arial"/>
                        </a:rPr>
                        <a:t>s contents. A closed </a:t>
                      </a:r>
                      <a:r>
                        <a:rPr lang="en-US" sz="1600" b="0" i="0" u="none" strike="noStrike" cap="none" dirty="0" smtClean="0">
                          <a:solidFill>
                            <a:schemeClr val="dk1"/>
                          </a:solidFill>
                          <a:latin typeface="Consolas" panose="020B0609020204030204" pitchFamily="49" charset="0"/>
                          <a:ea typeface="Arial"/>
                          <a:cs typeface="Arial"/>
                          <a:sym typeface="Arial"/>
                        </a:rPr>
                        <a:t>Form</a:t>
                      </a:r>
                      <a:r>
                        <a:rPr lang="en-US" sz="1600" b="0" i="0" u="none" strike="noStrike" cap="none" baseline="0" dirty="0" smtClean="0">
                          <a:solidFill>
                            <a:schemeClr val="tx1"/>
                          </a:solidFill>
                          <a:latin typeface="+mn-lt"/>
                          <a:ea typeface="+mn-ea"/>
                          <a:cs typeface="+mn-cs"/>
                          <a:sym typeface="Arial"/>
                        </a:rPr>
                        <a:t> cannot be reopened.</a:t>
                      </a:r>
                      <a:endParaRPr lang="en-US" sz="160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2747391"/>
                  </a:ext>
                </a:extLst>
              </a:tr>
              <a:tr h="421123">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Hide</a:t>
                      </a:r>
                      <a:endParaRPr lang="en-US" sz="1600" b="0" i="0" u="none" strike="noStrike" cap="none" dirty="0">
                        <a:solidFill>
                          <a:schemeClr val="dk1"/>
                        </a:solidFill>
                        <a:latin typeface="Consolas" panose="020B0609020204030204" pitchFamily="49" charset="0"/>
                        <a:ea typeface="Arial"/>
                        <a:cs typeface="Arial"/>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Hides a </a:t>
                      </a:r>
                      <a:r>
                        <a:rPr lang="en-US" sz="1600" b="0" i="0" u="none" strike="noStrike" cap="none" dirty="0" smtClean="0">
                          <a:solidFill>
                            <a:schemeClr val="dk1"/>
                          </a:solidFill>
                          <a:latin typeface="Consolas" panose="020B0609020204030204" pitchFamily="49" charset="0"/>
                          <a:ea typeface="Arial"/>
                          <a:cs typeface="Arial"/>
                          <a:sym typeface="Arial"/>
                        </a:rPr>
                        <a:t>Form</a:t>
                      </a:r>
                      <a:r>
                        <a:rPr lang="en-US" sz="1600" b="1" i="0" u="none" strike="noStrike" cap="none" baseline="0" dirty="0" smtClean="0">
                          <a:solidFill>
                            <a:schemeClr val="tx1"/>
                          </a:solidFill>
                          <a:latin typeface="+mn-lt"/>
                          <a:ea typeface="+mn-ea"/>
                          <a:cs typeface="+mn-cs"/>
                          <a:sym typeface="Arial"/>
                        </a:rPr>
                        <a:t>,</a:t>
                      </a:r>
                      <a:r>
                        <a:rPr lang="en-US" sz="1600" b="0" i="0" u="none" strike="noStrike" cap="none" baseline="0" dirty="0" smtClean="0">
                          <a:solidFill>
                            <a:schemeClr val="tx1"/>
                          </a:solidFill>
                          <a:latin typeface="+mn-lt"/>
                          <a:ea typeface="+mn-ea"/>
                          <a:cs typeface="+mn-cs"/>
                          <a:sym typeface="Arial"/>
                        </a:rPr>
                        <a:t> but does </a:t>
                      </a:r>
                      <a:r>
                        <a:rPr lang="en-US" sz="1600" b="1" i="0" u="none" strike="noStrike" cap="none" baseline="0" dirty="0" smtClean="0">
                          <a:solidFill>
                            <a:schemeClr val="tx1"/>
                          </a:solidFill>
                          <a:latin typeface="+mn-lt"/>
                          <a:ea typeface="+mn-ea"/>
                          <a:cs typeface="+mn-cs"/>
                          <a:sym typeface="Arial"/>
                        </a:rPr>
                        <a:t>not</a:t>
                      </a:r>
                      <a:r>
                        <a:rPr lang="en-US" sz="1600" b="0" i="0" u="none" strike="noStrike" cap="none" baseline="0" dirty="0" smtClean="0">
                          <a:solidFill>
                            <a:schemeClr val="tx1"/>
                          </a:solidFill>
                          <a:latin typeface="+mn-lt"/>
                          <a:ea typeface="+mn-ea"/>
                          <a:cs typeface="+mn-cs"/>
                          <a:sym typeface="Arial"/>
                        </a:rPr>
                        <a:t> destroy the </a:t>
                      </a:r>
                      <a:r>
                        <a:rPr lang="en-US" sz="1600" b="0" i="0" u="none" strike="noStrike" cap="none" dirty="0" smtClean="0">
                          <a:solidFill>
                            <a:schemeClr val="dk1"/>
                          </a:solidFill>
                          <a:latin typeface="Consolas" panose="020B0609020204030204" pitchFamily="49" charset="0"/>
                          <a:ea typeface="Arial"/>
                          <a:cs typeface="Arial"/>
                          <a:sym typeface="Arial"/>
                        </a:rPr>
                        <a:t>Form</a:t>
                      </a:r>
                      <a:r>
                        <a:rPr lang="en-US" sz="1600" b="0" i="0" u="none" strike="noStrike" cap="none" baseline="0" dirty="0" smtClean="0">
                          <a:solidFill>
                            <a:schemeClr val="tx1"/>
                          </a:solidFill>
                          <a:latin typeface="+mn-lt"/>
                          <a:ea typeface="+mn-ea"/>
                          <a:cs typeface="+mn-cs"/>
                          <a:sym typeface="Arial"/>
                        </a:rPr>
                        <a:t> or release its resources.</a:t>
                      </a:r>
                      <a:endParaRPr lang="en-US" sz="160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1064464"/>
                  </a:ext>
                </a:extLst>
              </a:tr>
              <a:tr h="243808">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Show</a:t>
                      </a:r>
                      <a:endParaRPr lang="en-US" sz="1600" b="0" i="0" u="none" strike="noStrike" cap="none" dirty="0">
                        <a:solidFill>
                          <a:schemeClr val="dk1"/>
                        </a:solidFill>
                        <a:latin typeface="Consolas" panose="020B0609020204030204" pitchFamily="49" charset="0"/>
                        <a:ea typeface="Arial"/>
                        <a:cs typeface="Arial"/>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Displays a </a:t>
                      </a:r>
                      <a:r>
                        <a:rPr lang="en-US" sz="1600" b="1" i="0" u="none" strike="noStrike" cap="none" baseline="0" dirty="0" smtClean="0">
                          <a:solidFill>
                            <a:schemeClr val="tx1"/>
                          </a:solidFill>
                          <a:latin typeface="+mn-lt"/>
                          <a:ea typeface="+mn-ea"/>
                          <a:cs typeface="+mn-cs"/>
                          <a:sym typeface="Arial"/>
                        </a:rPr>
                        <a:t>hidden </a:t>
                      </a:r>
                      <a:r>
                        <a:rPr lang="en-US" sz="1600" b="0" i="0" u="none" strike="noStrike" cap="none" dirty="0" smtClean="0">
                          <a:solidFill>
                            <a:schemeClr val="dk1"/>
                          </a:solidFill>
                          <a:latin typeface="Consolas" panose="020B0609020204030204" pitchFamily="49" charset="0"/>
                          <a:ea typeface="Arial"/>
                          <a:cs typeface="Arial"/>
                          <a:sym typeface="Arial"/>
                        </a:rPr>
                        <a:t>Form</a:t>
                      </a:r>
                      <a:r>
                        <a:rPr lang="en-US" sz="1600" b="0" i="0" u="none" strike="noStrike" cap="none" baseline="0" dirty="0" smtClean="0">
                          <a:solidFill>
                            <a:schemeClr val="tx1"/>
                          </a:solidFill>
                          <a:latin typeface="+mn-lt"/>
                          <a:ea typeface="+mn-ea"/>
                          <a:cs typeface="+mn-cs"/>
                          <a:sym typeface="Arial"/>
                        </a:rPr>
                        <a:t>.</a:t>
                      </a:r>
                      <a:endParaRPr lang="en-US" sz="1600" b="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903747"/>
                  </a:ext>
                </a:extLst>
              </a:tr>
            </a:tbl>
          </a:graphicData>
        </a:graphic>
      </p:graphicFrame>
      <p:sp>
        <p:nvSpPr>
          <p:cNvPr id="4" name="Text Placeholder 3"/>
          <p:cNvSpPr>
            <a:spLocks noGrp="1"/>
          </p:cNvSpPr>
          <p:nvPr>
            <p:ph type="body" idx="2"/>
          </p:nvPr>
        </p:nvSpPr>
        <p:spPr>
          <a:xfrm>
            <a:off x="457197" y="4540583"/>
            <a:ext cx="8229603" cy="374636"/>
          </a:xfrm>
        </p:spPr>
        <p:txBody>
          <a:bodyPr/>
          <a:lstStyle/>
          <a:p>
            <a:pPr marL="0" indent="0">
              <a:buNone/>
            </a:pPr>
            <a:r>
              <a:rPr lang="en-US" b="1" dirty="0">
                <a:solidFill>
                  <a:schemeClr val="tx1"/>
                </a:solidFill>
                <a:latin typeface="+mn-lt"/>
              </a:rPr>
              <a:t>Common </a:t>
            </a:r>
            <a:r>
              <a:rPr lang="en-US" b="1" dirty="0" smtClean="0">
                <a:solidFill>
                  <a:schemeClr val="tx1"/>
                </a:solidFill>
                <a:latin typeface="+mn-lt"/>
              </a:rPr>
              <a:t>Event</a:t>
            </a:r>
            <a:endParaRPr lang="en-US" b="1" dirty="0">
              <a:latin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val="1518531120"/>
              </p:ext>
            </p:extLst>
          </p:nvPr>
        </p:nvGraphicFramePr>
        <p:xfrm>
          <a:off x="619433" y="4986546"/>
          <a:ext cx="7927258" cy="1402080"/>
        </p:xfrm>
        <a:graphic>
          <a:graphicData uri="http://schemas.openxmlformats.org/drawingml/2006/table">
            <a:tbl>
              <a:tblPr firstRow="1" bandRow="1">
                <a:tableStyleId>{5940675A-B579-460E-94D1-54222C63F5DA}</a:tableStyleId>
              </a:tblPr>
              <a:tblGrid>
                <a:gridCol w="1932038">
                  <a:extLst>
                    <a:ext uri="{9D8B030D-6E8A-4147-A177-3AD203B41FA5}">
                      <a16:colId xmlns:a16="http://schemas.microsoft.com/office/drawing/2014/main" val="1095578793"/>
                    </a:ext>
                  </a:extLst>
                </a:gridCol>
                <a:gridCol w="5995220">
                  <a:extLst>
                    <a:ext uri="{9D8B030D-6E8A-4147-A177-3AD203B41FA5}">
                      <a16:colId xmlns:a16="http://schemas.microsoft.com/office/drawing/2014/main" val="3119207893"/>
                    </a:ext>
                  </a:extLst>
                </a:gridCol>
              </a:tblGrid>
              <a:tr h="0">
                <a:tc>
                  <a:txBody>
                    <a:bodyPr/>
                    <a:lstStyle/>
                    <a:p>
                      <a:r>
                        <a:rPr lang="en-US" sz="1600" b="1" i="0" u="none" strike="noStrike" cap="none" dirty="0" smtClean="0">
                          <a:solidFill>
                            <a:schemeClr val="dk1"/>
                          </a:solidFill>
                          <a:latin typeface="+mn-lt"/>
                          <a:ea typeface="Arial"/>
                          <a:cs typeface="Arial"/>
                          <a:sym typeface="Arial"/>
                        </a:rPr>
                        <a:t>Form properties,</a:t>
                      </a:r>
                    </a:p>
                    <a:p>
                      <a:r>
                        <a:rPr lang="en-US" sz="1600" b="1" i="0" u="none" strike="noStrike" cap="none" dirty="0" smtClean="0">
                          <a:solidFill>
                            <a:schemeClr val="dk1"/>
                          </a:solidFill>
                          <a:latin typeface="+mn-lt"/>
                          <a:ea typeface="Arial"/>
                          <a:cs typeface="Arial"/>
                          <a:sym typeface="Arial"/>
                        </a:rPr>
                        <a:t>methods and an event</a:t>
                      </a:r>
                      <a:endParaRPr lang="en-US" sz="1600" b="1" i="0" u="none" strike="noStrike" cap="none" dirty="0">
                        <a:solidFill>
                          <a:schemeClr val="dk1"/>
                        </a:solidFill>
                        <a:latin typeface="+mn-lt"/>
                        <a:ea typeface="Arial"/>
                        <a:cs typeface="Arial"/>
                        <a:sym typeface="Aria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u="none" strike="noStrike" cap="none" dirty="0" smtClean="0">
                          <a:solidFill>
                            <a:schemeClr val="dk1"/>
                          </a:solidFill>
                          <a:latin typeface="+mn-lt"/>
                          <a:ea typeface="Arial"/>
                          <a:cs typeface="Arial"/>
                          <a:sym typeface="Arial"/>
                        </a:rPr>
                        <a:t>Description</a:t>
                      </a:r>
                      <a:endParaRPr lang="en-US" sz="1600" b="1" i="0" u="none" strike="noStrike" cap="none" dirty="0">
                        <a:solidFill>
                          <a:schemeClr val="dk1"/>
                        </a:solidFill>
                        <a:latin typeface="+mn-lt"/>
                        <a:ea typeface="Arial"/>
                        <a:cs typeface="Arial"/>
                        <a:sym typeface="Aria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8210715"/>
                  </a:ext>
                </a:extLst>
              </a:tr>
              <a:tr h="0">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Load</a:t>
                      </a:r>
                      <a:endParaRPr lang="en-US" sz="1600" b="0" i="0" u="none" strike="noStrike" cap="none" dirty="0">
                        <a:solidFill>
                          <a:schemeClr val="dk1"/>
                        </a:solidFill>
                        <a:latin typeface="Consolas" panose="020B0609020204030204" pitchFamily="49" charset="0"/>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Occurs before a </a:t>
                      </a:r>
                      <a:r>
                        <a:rPr lang="en-US" sz="1600" b="0" i="0" u="none" strike="noStrike" cap="none" dirty="0" smtClean="0">
                          <a:solidFill>
                            <a:schemeClr val="dk1"/>
                          </a:solidFill>
                          <a:latin typeface="Consolas" panose="020B0609020204030204" pitchFamily="49" charset="0"/>
                          <a:ea typeface="Arial"/>
                          <a:cs typeface="Arial"/>
                          <a:sym typeface="Arial"/>
                        </a:rPr>
                        <a:t>Form</a:t>
                      </a:r>
                      <a:r>
                        <a:rPr lang="en-US" sz="1600" b="0" i="0" u="none" strike="noStrike" cap="none" baseline="0" dirty="0" smtClean="0">
                          <a:solidFill>
                            <a:schemeClr val="tx1"/>
                          </a:solidFill>
                          <a:latin typeface="+mn-lt"/>
                          <a:ea typeface="+mn-ea"/>
                          <a:cs typeface="+mn-cs"/>
                          <a:sym typeface="Arial"/>
                        </a:rPr>
                        <a:t> is displayed to the user. You’ll learn about events and event-handling in the next section.</a:t>
                      </a:r>
                      <a:endParaRPr lang="en-US" sz="160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1972058"/>
                  </a:ext>
                </a:extLst>
              </a:tr>
            </a:tbl>
          </a:graphicData>
        </a:graphic>
      </p:graphicFrame>
    </p:spTree>
    <p:extLst>
      <p:ext uri="{BB962C8B-B14F-4D97-AF65-F5344CB8AC3E}">
        <p14:creationId xmlns:p14="http://schemas.microsoft.com/office/powerpoint/2010/main" val="33891566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14.3 Event Handling </a:t>
            </a:r>
            <a:r>
              <a:rPr lang="en-US" sz="2000" b="0" dirty="0" smtClean="0"/>
              <a:t>(1 </a:t>
            </a:r>
            <a:r>
              <a:rPr lang="en-US" sz="2000" b="0" dirty="0"/>
              <a:t>of 11)</a:t>
            </a:r>
            <a:endParaRPr lang="en-US" sz="2000" dirty="0"/>
          </a:p>
        </p:txBody>
      </p:sp>
      <p:sp>
        <p:nvSpPr>
          <p:cNvPr id="3" name="Text Placeholder 2"/>
          <p:cNvSpPr>
            <a:spLocks noGrp="1"/>
          </p:cNvSpPr>
          <p:nvPr>
            <p:ph type="body" idx="1"/>
          </p:nvPr>
        </p:nvSpPr>
        <p:spPr/>
        <p:txBody>
          <a:bodyPr/>
          <a:lstStyle/>
          <a:p>
            <a:r>
              <a:rPr lang="en-US" altLang="en-US" sz="2400" dirty="0" smtClean="0">
                <a:latin typeface="+mn-lt"/>
              </a:rPr>
              <a:t>G</a:t>
            </a:r>
            <a:r>
              <a:rPr lang="en-US" altLang="en-US" sz="100" dirty="0" smtClean="0">
                <a:latin typeface="+mn-lt"/>
              </a:rPr>
              <a:t> </a:t>
            </a:r>
            <a:r>
              <a:rPr lang="en-US" altLang="en-US" sz="2400" dirty="0" smtClean="0">
                <a:latin typeface="+mn-lt"/>
              </a:rPr>
              <a:t>U</a:t>
            </a:r>
            <a:r>
              <a:rPr lang="en-US" altLang="en-US" sz="100" dirty="0" smtClean="0">
                <a:latin typeface="+mn-lt"/>
              </a:rPr>
              <a:t> </a:t>
            </a:r>
            <a:r>
              <a:rPr lang="en-US" altLang="en-US" sz="2400" dirty="0" smtClean="0">
                <a:latin typeface="+mn-lt"/>
              </a:rPr>
              <a:t>I</a:t>
            </a:r>
            <a:r>
              <a:rPr lang="en-US" altLang="en-US" sz="100" dirty="0" smtClean="0">
                <a:latin typeface="+mn-lt"/>
              </a:rPr>
              <a:t> </a:t>
            </a:r>
            <a:r>
              <a:rPr lang="en-US" altLang="en-US" sz="2400" dirty="0" smtClean="0">
                <a:latin typeface="+mn-lt"/>
              </a:rPr>
              <a:t>s </a:t>
            </a:r>
            <a:r>
              <a:rPr lang="en-US" altLang="en-US" sz="2400" dirty="0">
                <a:latin typeface="+mn-lt"/>
              </a:rPr>
              <a:t>are event driven.</a:t>
            </a:r>
          </a:p>
          <a:p>
            <a:r>
              <a:rPr lang="en-US" altLang="en-US" sz="2400" dirty="0">
                <a:latin typeface="+mn-lt"/>
              </a:rPr>
              <a:t>When the user interacts with a </a:t>
            </a:r>
            <a:r>
              <a:rPr lang="en-US" altLang="en-US" sz="2400" dirty="0" smtClean="0">
                <a:latin typeface="+mn-lt"/>
              </a:rPr>
              <a:t>G</a:t>
            </a:r>
            <a:r>
              <a:rPr lang="en-US" altLang="en-US" sz="100" dirty="0" smtClean="0">
                <a:latin typeface="+mn-lt"/>
              </a:rPr>
              <a:t> </a:t>
            </a:r>
            <a:r>
              <a:rPr lang="en-US" altLang="en-US" sz="2400" dirty="0" smtClean="0">
                <a:latin typeface="+mn-lt"/>
              </a:rPr>
              <a:t>U</a:t>
            </a:r>
            <a:r>
              <a:rPr lang="en-US" altLang="en-US" sz="100" dirty="0" smtClean="0">
                <a:latin typeface="+mn-lt"/>
              </a:rPr>
              <a:t> </a:t>
            </a:r>
            <a:r>
              <a:rPr lang="en-US" altLang="en-US" sz="2400" dirty="0" smtClean="0">
                <a:latin typeface="+mn-lt"/>
              </a:rPr>
              <a:t>I </a:t>
            </a:r>
            <a:r>
              <a:rPr lang="en-US" altLang="en-US" sz="2400" dirty="0">
                <a:latin typeface="+mn-lt"/>
              </a:rPr>
              <a:t>component, the event drives the program to perform a task.</a:t>
            </a:r>
          </a:p>
          <a:p>
            <a:r>
              <a:rPr lang="en-US" altLang="en-US" sz="2400" dirty="0">
                <a:latin typeface="+mn-lt"/>
              </a:rPr>
              <a:t>A method that performs a task in response to an event is called an event handler</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7793372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14.3 Event Handling </a:t>
            </a:r>
            <a:r>
              <a:rPr lang="en-US" sz="2000" b="0" dirty="0" smtClean="0"/>
              <a:t>(2 </a:t>
            </a:r>
            <a:r>
              <a:rPr lang="en-US" sz="2000" b="0" dirty="0"/>
              <a:t>of 11)</a:t>
            </a:r>
            <a:endParaRPr lang="en-US" dirty="0"/>
          </a:p>
        </p:txBody>
      </p:sp>
      <p:sp>
        <p:nvSpPr>
          <p:cNvPr id="3" name="Text Placeholder 2"/>
          <p:cNvSpPr>
            <a:spLocks noGrp="1"/>
          </p:cNvSpPr>
          <p:nvPr>
            <p:ph type="body" idx="1"/>
          </p:nvPr>
        </p:nvSpPr>
        <p:spPr/>
        <p:txBody>
          <a:bodyPr/>
          <a:lstStyle/>
          <a:p>
            <a:r>
              <a:rPr lang="en-US" sz="2400" dirty="0">
                <a:latin typeface="+mn-lt"/>
              </a:rPr>
              <a:t>14.3.1 A Simple Event-Driven </a:t>
            </a:r>
            <a:r>
              <a:rPr lang="en-US" sz="2400" dirty="0" smtClean="0">
                <a:latin typeface="+mn-lt"/>
              </a:rPr>
              <a:t>G</a:t>
            </a:r>
            <a:r>
              <a:rPr lang="en-US" sz="100" dirty="0" smtClean="0">
                <a:latin typeface="+mn-lt"/>
              </a:rPr>
              <a:t> </a:t>
            </a:r>
            <a:r>
              <a:rPr lang="en-US" sz="2400" dirty="0" smtClean="0">
                <a:latin typeface="+mn-lt"/>
              </a:rPr>
              <a:t>U</a:t>
            </a:r>
            <a:r>
              <a:rPr lang="en-US" sz="100" dirty="0" smtClean="0">
                <a:latin typeface="+mn-lt"/>
              </a:rPr>
              <a:t> </a:t>
            </a:r>
            <a:r>
              <a:rPr lang="en-US" sz="2400" dirty="0" smtClean="0">
                <a:latin typeface="+mn-lt"/>
              </a:rPr>
              <a:t>I</a:t>
            </a:r>
            <a:endParaRPr lang="en-US" sz="2400" dirty="0">
              <a:latin typeface="+mn-lt"/>
            </a:endParaRPr>
          </a:p>
          <a:p>
            <a:r>
              <a:rPr lang="en-US" sz="2400" dirty="0">
                <a:latin typeface="+mn-lt"/>
              </a:rPr>
              <a:t>The </a:t>
            </a:r>
            <a:r>
              <a:rPr lang="en-US" sz="2400" dirty="0">
                <a:latin typeface="Consolas" panose="020B0609020204030204" pitchFamily="49" charset="0"/>
              </a:rPr>
              <a:t>Form</a:t>
            </a:r>
            <a:r>
              <a:rPr lang="en-US" sz="2400" dirty="0">
                <a:latin typeface="+mn-lt"/>
              </a:rPr>
              <a:t> in the app of </a:t>
            </a:r>
            <a:r>
              <a:rPr lang="en-US" sz="2400" dirty="0" smtClean="0">
                <a:latin typeface="+mn-lt"/>
              </a:rPr>
              <a:t>Figure.</a:t>
            </a:r>
            <a:r>
              <a:rPr lang="en-US" sz="2400" dirty="0">
                <a:latin typeface="+mn-lt"/>
              </a:rPr>
              <a:t> 14.5 contains a </a:t>
            </a:r>
            <a:r>
              <a:rPr lang="en-US" sz="2400" dirty="0">
                <a:latin typeface="Consolas" panose="020B0609020204030204" pitchFamily="49" charset="0"/>
              </a:rPr>
              <a:t>Button</a:t>
            </a:r>
            <a:r>
              <a:rPr lang="en-US" sz="2400" dirty="0">
                <a:latin typeface="+mn-lt"/>
              </a:rPr>
              <a:t> that a user can click to display a </a:t>
            </a:r>
            <a:r>
              <a:rPr lang="en-US" sz="2400" dirty="0">
                <a:latin typeface="Consolas" panose="020B0609020204030204" pitchFamily="49" charset="0"/>
              </a:rPr>
              <a:t>MessageBox</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9825931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solidFill>
                  <a:schemeClr val="tx2"/>
                </a:solidFill>
              </a:rPr>
              <a:t>Learning Objectives</a:t>
            </a:r>
            <a:endParaRPr lang="en-US" dirty="0">
              <a:solidFill>
                <a:schemeClr val="tx2"/>
              </a:solidFill>
            </a:endParaRPr>
          </a:p>
        </p:txBody>
      </p:sp>
      <p:sp>
        <p:nvSpPr>
          <p:cNvPr id="8" name="Text Placeholder 7"/>
          <p:cNvSpPr>
            <a:spLocks noGrp="1"/>
          </p:cNvSpPr>
          <p:nvPr>
            <p:ph idx="1"/>
          </p:nvPr>
        </p:nvSpPr>
        <p:spPr>
          <a:xfrm>
            <a:off x="457199" y="1600200"/>
            <a:ext cx="8411029" cy="4525963"/>
          </a:xfrm>
        </p:spPr>
        <p:txBody>
          <a:bodyPr/>
          <a:lstStyle/>
          <a:p>
            <a:pPr marL="255600" indent="-255600">
              <a:buSzPct val="100000"/>
            </a:pPr>
            <a:r>
              <a:rPr lang="en-US" sz="2200" dirty="0" smtClean="0">
                <a:latin typeface="+mn-lt"/>
              </a:rPr>
              <a:t>Design </a:t>
            </a:r>
            <a:r>
              <a:rPr lang="en-US" sz="2200" dirty="0">
                <a:latin typeface="+mn-lt"/>
              </a:rPr>
              <a:t>principles of </a:t>
            </a:r>
            <a:r>
              <a:rPr lang="en-US" sz="2200" dirty="0" smtClean="0">
                <a:latin typeface="+mn-lt"/>
              </a:rPr>
              <a:t>graphical user </a:t>
            </a:r>
            <a:r>
              <a:rPr lang="en-US" sz="2200" dirty="0">
                <a:latin typeface="+mn-lt"/>
              </a:rPr>
              <a:t>interfaces (</a:t>
            </a:r>
            <a:r>
              <a:rPr lang="en-US" sz="2200" dirty="0" smtClean="0">
                <a:latin typeface="+mn-lt"/>
              </a:rPr>
              <a:t>G</a:t>
            </a:r>
            <a:r>
              <a:rPr lang="en-US" sz="100" dirty="0" smtClean="0">
                <a:latin typeface="+mn-lt"/>
              </a:rPr>
              <a:t> </a:t>
            </a:r>
            <a:r>
              <a:rPr lang="en-US" sz="2200" dirty="0" smtClean="0">
                <a:latin typeface="+mn-lt"/>
              </a:rPr>
              <a:t>U</a:t>
            </a:r>
            <a:r>
              <a:rPr lang="en-US" sz="100" dirty="0" smtClean="0">
                <a:latin typeface="+mn-lt"/>
              </a:rPr>
              <a:t> </a:t>
            </a:r>
            <a:r>
              <a:rPr lang="en-US" sz="2200" dirty="0" smtClean="0">
                <a:latin typeface="+mn-lt"/>
              </a:rPr>
              <a:t>I</a:t>
            </a:r>
            <a:r>
              <a:rPr lang="en-US" sz="100" dirty="0" smtClean="0">
                <a:latin typeface="+mn-lt"/>
              </a:rPr>
              <a:t> </a:t>
            </a:r>
            <a:r>
              <a:rPr lang="en-US" sz="2200" dirty="0" smtClean="0">
                <a:latin typeface="+mn-lt"/>
              </a:rPr>
              <a:t>s).</a:t>
            </a:r>
          </a:p>
          <a:p>
            <a:pPr marL="255600" indent="-255600">
              <a:buSzPct val="100000"/>
            </a:pPr>
            <a:r>
              <a:rPr lang="en-US" sz="2200" dirty="0">
                <a:latin typeface="+mn-lt"/>
              </a:rPr>
              <a:t>How to create graphical </a:t>
            </a:r>
            <a:r>
              <a:rPr lang="en-US" sz="2200" dirty="0" smtClean="0">
                <a:latin typeface="+mn-lt"/>
              </a:rPr>
              <a:t>user interfaces.</a:t>
            </a:r>
          </a:p>
          <a:p>
            <a:pPr marL="255600" indent="-255600">
              <a:buSzPct val="100000"/>
            </a:pPr>
            <a:r>
              <a:rPr lang="en-US" sz="2200" dirty="0">
                <a:latin typeface="+mn-lt"/>
              </a:rPr>
              <a:t>How to process events </a:t>
            </a:r>
            <a:r>
              <a:rPr lang="en-US" sz="2200" dirty="0" smtClean="0">
                <a:latin typeface="+mn-lt"/>
              </a:rPr>
              <a:t>in response </a:t>
            </a:r>
            <a:r>
              <a:rPr lang="en-US" sz="2200" dirty="0">
                <a:latin typeface="+mn-lt"/>
              </a:rPr>
              <a:t>to user </a:t>
            </a:r>
            <a:r>
              <a:rPr lang="en-US" sz="2200" dirty="0" smtClean="0">
                <a:latin typeface="+mn-lt"/>
              </a:rPr>
              <a:t>interactions with </a:t>
            </a:r>
            <a:r>
              <a:rPr lang="en-US" sz="2200" dirty="0"/>
              <a:t>G</a:t>
            </a:r>
            <a:r>
              <a:rPr lang="en-US" sz="100" dirty="0"/>
              <a:t> </a:t>
            </a:r>
            <a:r>
              <a:rPr lang="en-US" sz="2200" dirty="0"/>
              <a:t>U</a:t>
            </a:r>
            <a:r>
              <a:rPr lang="en-US" sz="100" dirty="0"/>
              <a:t> </a:t>
            </a:r>
            <a:r>
              <a:rPr lang="en-US" sz="2200" dirty="0"/>
              <a:t>I</a:t>
            </a:r>
            <a:r>
              <a:rPr lang="en-US" sz="2200" dirty="0" smtClean="0">
                <a:latin typeface="+mn-lt"/>
              </a:rPr>
              <a:t> </a:t>
            </a:r>
            <a:r>
              <a:rPr lang="en-US" sz="2200" dirty="0">
                <a:latin typeface="+mn-lt"/>
              </a:rPr>
              <a:t>controls</a:t>
            </a:r>
            <a:r>
              <a:rPr lang="en-US" sz="2200" dirty="0" smtClean="0">
                <a:latin typeface="+mn-lt"/>
              </a:rPr>
              <a:t>.</a:t>
            </a:r>
          </a:p>
          <a:p>
            <a:pPr marL="280988" indent="-280988">
              <a:buSzPct val="100000"/>
            </a:pPr>
            <a:r>
              <a:rPr lang="en-US" sz="2200" dirty="0">
                <a:latin typeface="+mn-lt"/>
              </a:rPr>
              <a:t>The namespaces that </a:t>
            </a:r>
            <a:r>
              <a:rPr lang="en-US" sz="2200" dirty="0" smtClean="0">
                <a:latin typeface="+mn-lt"/>
              </a:rPr>
              <a:t>contain the </a:t>
            </a:r>
            <a:r>
              <a:rPr lang="en-US" sz="2200" dirty="0">
                <a:latin typeface="+mn-lt"/>
              </a:rPr>
              <a:t>classes for </a:t>
            </a:r>
            <a:r>
              <a:rPr lang="en-US" sz="2200" dirty="0"/>
              <a:t>G</a:t>
            </a:r>
            <a:r>
              <a:rPr lang="en-US" sz="100" dirty="0"/>
              <a:t> </a:t>
            </a:r>
            <a:r>
              <a:rPr lang="en-US" sz="2200" dirty="0"/>
              <a:t>U</a:t>
            </a:r>
            <a:r>
              <a:rPr lang="en-US" sz="100" dirty="0"/>
              <a:t> </a:t>
            </a:r>
            <a:r>
              <a:rPr lang="en-US" sz="2200" dirty="0"/>
              <a:t>I</a:t>
            </a:r>
            <a:r>
              <a:rPr lang="en-US" sz="2200" dirty="0" smtClean="0">
                <a:latin typeface="+mn-lt"/>
              </a:rPr>
              <a:t> controls and </a:t>
            </a:r>
            <a:r>
              <a:rPr lang="en-US" sz="2200" dirty="0">
                <a:latin typeface="+mn-lt"/>
              </a:rPr>
              <a:t>event handling</a:t>
            </a:r>
            <a:r>
              <a:rPr lang="en-US" sz="2200" dirty="0" smtClean="0">
                <a:latin typeface="+mn-lt"/>
              </a:rPr>
              <a:t>.</a:t>
            </a:r>
          </a:p>
          <a:p>
            <a:pPr marL="255600" indent="-255600">
              <a:buSzPct val="100000"/>
            </a:pPr>
            <a:r>
              <a:rPr lang="en-US" sz="2200" dirty="0">
                <a:latin typeface="+mn-lt"/>
              </a:rPr>
              <a:t>How to create </a:t>
            </a:r>
            <a:r>
              <a:rPr lang="en-US" sz="2200" dirty="0" smtClean="0">
                <a:latin typeface="+mn-lt"/>
              </a:rPr>
              <a:t>and manipulate </a:t>
            </a:r>
            <a:r>
              <a:rPr lang="en-US" sz="2200" dirty="0">
                <a:latin typeface="+mn-lt"/>
              </a:rPr>
              <a:t>various controls</a:t>
            </a:r>
            <a:r>
              <a:rPr lang="en-US" sz="2200" dirty="0" smtClean="0">
                <a:latin typeface="+mn-lt"/>
              </a:rPr>
              <a:t>.</a:t>
            </a:r>
          </a:p>
          <a:p>
            <a:pPr marL="255600" indent="-255600">
              <a:buSzPct val="100000"/>
            </a:pPr>
            <a:r>
              <a:rPr lang="en-US" sz="2200" dirty="0">
                <a:latin typeface="+mn-lt"/>
              </a:rPr>
              <a:t>How to add </a:t>
            </a:r>
            <a:r>
              <a:rPr lang="en-US" sz="2200" dirty="0" smtClean="0">
                <a:latin typeface="+mn-lt"/>
              </a:rPr>
              <a:t>descriptive </a:t>
            </a:r>
            <a:r>
              <a:rPr lang="en-US" sz="2200" dirty="0" smtClean="0">
                <a:latin typeface="Consolas" panose="020B0609020204030204" pitchFamily="49" charset="0"/>
              </a:rPr>
              <a:t>ToolTip</a:t>
            </a:r>
            <a:r>
              <a:rPr lang="en-US" sz="2200" dirty="0" smtClean="0">
                <a:latin typeface="+mn-lt"/>
              </a:rPr>
              <a:t>s </a:t>
            </a:r>
            <a:r>
              <a:rPr lang="en-US" sz="2200" dirty="0">
                <a:latin typeface="+mn-lt"/>
              </a:rPr>
              <a:t>to </a:t>
            </a:r>
            <a:r>
              <a:rPr lang="en-US" sz="2200" dirty="0"/>
              <a:t>G</a:t>
            </a:r>
            <a:r>
              <a:rPr lang="en-US" sz="100" dirty="0"/>
              <a:t> </a:t>
            </a:r>
            <a:r>
              <a:rPr lang="en-US" sz="2200" dirty="0"/>
              <a:t>U</a:t>
            </a:r>
            <a:r>
              <a:rPr lang="en-US" sz="100" dirty="0"/>
              <a:t> </a:t>
            </a:r>
            <a:r>
              <a:rPr lang="en-US" sz="2200" dirty="0"/>
              <a:t>I</a:t>
            </a:r>
            <a:r>
              <a:rPr lang="en-US" sz="2200" dirty="0" smtClean="0">
                <a:latin typeface="+mn-lt"/>
              </a:rPr>
              <a:t> </a:t>
            </a:r>
            <a:r>
              <a:rPr lang="en-US" sz="2200" dirty="0">
                <a:latin typeface="+mn-lt"/>
              </a:rPr>
              <a:t>controls</a:t>
            </a:r>
            <a:r>
              <a:rPr lang="en-US" sz="2200" dirty="0" smtClean="0">
                <a:latin typeface="+mn-lt"/>
              </a:rPr>
              <a:t>.</a:t>
            </a:r>
          </a:p>
          <a:p>
            <a:pPr marL="255600" indent="-255600">
              <a:buSzPct val="100000"/>
            </a:pPr>
            <a:r>
              <a:rPr lang="en-US" sz="2200" dirty="0">
                <a:latin typeface="+mn-lt"/>
              </a:rPr>
              <a:t>How to process mouse </a:t>
            </a:r>
            <a:r>
              <a:rPr lang="en-US" sz="2200" dirty="0" smtClean="0">
                <a:latin typeface="+mn-lt"/>
              </a:rPr>
              <a:t>and keyboard </a:t>
            </a:r>
            <a:r>
              <a:rPr lang="en-US" sz="2200" dirty="0">
                <a:latin typeface="+mn-lt"/>
              </a:rPr>
              <a:t>events.</a:t>
            </a:r>
          </a:p>
        </p:txBody>
      </p:sp>
    </p:spTree>
    <p:extLst>
      <p:ext uri="{BB962C8B-B14F-4D97-AF65-F5344CB8AC3E}">
        <p14:creationId xmlns:p14="http://schemas.microsoft.com/office/powerpoint/2010/main" val="2703770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14.5 Simple Event-Handling </a:t>
            </a:r>
            <a:r>
              <a:rPr lang="en-US" dirty="0" smtClean="0"/>
              <a:t>Example </a:t>
            </a:r>
            <a:r>
              <a:rPr lang="en-US" sz="2000" b="0" dirty="0" smtClean="0"/>
              <a:t>(1 </a:t>
            </a:r>
            <a:r>
              <a:rPr lang="en-US" sz="2000" b="0" dirty="0"/>
              <a:t>of 2)</a:t>
            </a:r>
            <a:endParaRPr lang="en-US" sz="2000" dirty="0"/>
          </a:p>
        </p:txBody>
      </p:sp>
      <p:pic>
        <p:nvPicPr>
          <p:cNvPr id="3" name="Picture 2" descr="Program code for simple event handling example. Line 1: forward slash, forward slash, f I g. 14.5, colon, simple event example form, period, c s. Line 2: forward slash, forward slash, simple event handling example. Line 3: using system, semicolon. Line 4: using system, period, windows, period, forms, semicolon. Line 5: blank. Line 6: namespace simple event example. Line 7: left brace. Line 8, indented once: forward slash, forward slash, form that shows a simple event handler. Line 9, indented once: public partial class simple event example form, colon, form. Line 10, indented once: left brace. Line 11, indented twice: forward slash, forward slash, default constructor. Line 12, indented twice: public simple event example form, left parenthesis, right parenthesis. Line 13, indented twice: left brace. Line 14, indented three times: initialize component, left parenthesis, right parenthesis, semicolon. Line 15, indented twice: right brace. Line 16: blank. Line 17, indented twice: forward slash, forward slash, handles click event of button click button. Line 18, indented twice: private void click button, underscore, click, left parenthesis, object sender, comma, event a r g s e, right parenthesis. Line 19, indented twice: left brace. Line 20, indented three times: message box, period, show, left parenthesis, open quotes, button was clicked, period, close quotes, right parenthesis, semicolon. Line 21, indented twice: right brace. Line 22, indented once: right brace. Line 2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1577267"/>
            <a:ext cx="7454900" cy="4660900"/>
          </a:xfrm>
          <a:prstGeom prst="rect">
            <a:avLst/>
          </a:prstGeom>
        </p:spPr>
      </p:pic>
    </p:spTree>
    <p:extLst>
      <p:ext uri="{BB962C8B-B14F-4D97-AF65-F5344CB8AC3E}">
        <p14:creationId xmlns:p14="http://schemas.microsoft.com/office/powerpoint/2010/main" val="28886635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14.5 Simple Event-Handling </a:t>
            </a:r>
            <a:r>
              <a:rPr lang="en-US" dirty="0" smtClean="0"/>
              <a:t>Example </a:t>
            </a:r>
            <a:r>
              <a:rPr lang="en-US" sz="2000" b="0" dirty="0"/>
              <a:t>(2 of 2)</a:t>
            </a:r>
            <a:endParaRPr lang="en-US" sz="2000" dirty="0"/>
          </a:p>
        </p:txBody>
      </p:sp>
      <p:pic>
        <p:nvPicPr>
          <p:cNvPr id="3" name="Picture 2" descr="A simple event example dialog box has a button that reads, click me. A mouse pointer hovers over the button. Another dialog box reads, button was clicked, and has an O K butt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1830849"/>
            <a:ext cx="7416800" cy="2311400"/>
          </a:xfrm>
          <a:prstGeom prst="rect">
            <a:avLst/>
          </a:prstGeom>
        </p:spPr>
      </p:pic>
    </p:spTree>
    <p:extLst>
      <p:ext uri="{BB962C8B-B14F-4D97-AF65-F5344CB8AC3E}">
        <p14:creationId xmlns:p14="http://schemas.microsoft.com/office/powerpoint/2010/main" val="22599232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14.3 Event Handling </a:t>
            </a:r>
            <a:r>
              <a:rPr lang="en-US" sz="2000" b="0" dirty="0" smtClean="0"/>
              <a:t>(3 </a:t>
            </a:r>
            <a:r>
              <a:rPr lang="en-US" sz="2000" b="0" dirty="0"/>
              <a:t>of 11)</a:t>
            </a:r>
            <a:endParaRPr lang="en-US" dirty="0"/>
          </a:p>
        </p:txBody>
      </p:sp>
      <p:sp>
        <p:nvSpPr>
          <p:cNvPr id="3" name="Text Placeholder 2"/>
          <p:cNvSpPr>
            <a:spLocks noGrp="1"/>
          </p:cNvSpPr>
          <p:nvPr>
            <p:ph type="body" idx="1"/>
          </p:nvPr>
        </p:nvSpPr>
        <p:spPr>
          <a:xfrm>
            <a:off x="457200" y="1600200"/>
            <a:ext cx="8229600" cy="1970313"/>
          </a:xfrm>
        </p:spPr>
        <p:txBody>
          <a:bodyPr/>
          <a:lstStyle/>
          <a:p>
            <a:r>
              <a:rPr lang="en-US" sz="2200" b="1" dirty="0">
                <a:latin typeface="+mn-lt"/>
              </a:rPr>
              <a:t>Adding an Event Handler for the Button’s Click Event</a:t>
            </a:r>
          </a:p>
          <a:p>
            <a:r>
              <a:rPr lang="en-US" sz="2200" dirty="0">
                <a:latin typeface="+mn-lt"/>
              </a:rPr>
              <a:t>To create the app’s event handler, double click the </a:t>
            </a:r>
            <a:r>
              <a:rPr lang="en-US" sz="2200" dirty="0">
                <a:latin typeface="Consolas" panose="020B0609020204030204" pitchFamily="49" charset="0"/>
              </a:rPr>
              <a:t>Button</a:t>
            </a:r>
            <a:r>
              <a:rPr lang="en-US" sz="2200" dirty="0">
                <a:latin typeface="+mn-lt"/>
              </a:rPr>
              <a:t> on the Form.</a:t>
            </a:r>
          </a:p>
          <a:p>
            <a:r>
              <a:rPr lang="en-US" sz="2200" dirty="0">
                <a:latin typeface="+mn-lt"/>
              </a:rPr>
              <a:t>The following empty event handler is declared</a:t>
            </a:r>
            <a:r>
              <a:rPr lang="en-US" sz="2200" dirty="0" smtClean="0">
                <a:latin typeface="+mn-lt"/>
              </a:rPr>
              <a:t>:</a:t>
            </a:r>
          </a:p>
          <a:p>
            <a:pPr marL="741600" indent="-284400">
              <a:spcBef>
                <a:spcPts val="600"/>
              </a:spcBef>
              <a:buFont typeface="Arial" panose="020B0604020202020204" pitchFamily="34" charset="0"/>
              <a:buChar char="–"/>
            </a:pPr>
            <a:r>
              <a:rPr lang="en-US" sz="2200" dirty="0" smtClean="0">
                <a:latin typeface="+mn-lt"/>
              </a:rPr>
              <a:t> </a:t>
            </a:r>
            <a:endParaRPr lang="en-US" sz="2200" dirty="0">
              <a:latin typeface="+mn-lt"/>
            </a:endParaRPr>
          </a:p>
        </p:txBody>
      </p:sp>
      <p:pic>
        <p:nvPicPr>
          <p:cNvPr id="10" name="Picture 9" descr="Code has three lines, as follows. Line 1. Private void click button underscore click left parenthesis object sender comma event a r g s e right parenthesis. Line 2. Left brace. Line 3. Right brace."/>
          <p:cNvPicPr>
            <a:picLocks noChangeAspect="1"/>
          </p:cNvPicPr>
          <p:nvPr/>
        </p:nvPicPr>
        <p:blipFill rotWithShape="1">
          <a:blip r:embed="rId2">
            <a:extLst>
              <a:ext uri="{28A0092B-C50C-407E-A947-70E740481C1C}">
                <a14:useLocalDpi xmlns:a14="http://schemas.microsoft.com/office/drawing/2010/main" val="0"/>
              </a:ext>
            </a:extLst>
          </a:blip>
          <a:srcRect l="1887" t="-3174"/>
          <a:stretch/>
        </p:blipFill>
        <p:spPr>
          <a:xfrm>
            <a:off x="1268361" y="3573465"/>
            <a:ext cx="7586927" cy="799321"/>
          </a:xfrm>
          <a:prstGeom prst="rect">
            <a:avLst/>
          </a:prstGeom>
        </p:spPr>
      </p:pic>
      <p:sp>
        <p:nvSpPr>
          <p:cNvPr id="8" name="Content Placeholder 7"/>
          <p:cNvSpPr>
            <a:spLocks noGrp="1"/>
          </p:cNvSpPr>
          <p:nvPr>
            <p:ph sz="quarter" idx="17"/>
          </p:nvPr>
        </p:nvSpPr>
        <p:spPr>
          <a:xfrm>
            <a:off x="457199" y="4435862"/>
            <a:ext cx="8229601" cy="447120"/>
          </a:xfrm>
        </p:spPr>
        <p:txBody>
          <a:bodyPr/>
          <a:lstStyle/>
          <a:p>
            <a:r>
              <a:rPr lang="en-US" sz="2200" dirty="0">
                <a:latin typeface="+mn-lt"/>
              </a:rPr>
              <a:t>By convention, the </a:t>
            </a:r>
            <a:r>
              <a:rPr lang="en-US" sz="2200" dirty="0" smtClean="0">
                <a:latin typeface="+mn-lt"/>
              </a:rPr>
              <a:t>I</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E </a:t>
            </a:r>
            <a:r>
              <a:rPr lang="en-US" sz="2200" dirty="0">
                <a:latin typeface="+mn-lt"/>
              </a:rPr>
              <a:t>names the event-handler method </a:t>
            </a:r>
            <a:r>
              <a:rPr lang="en-US" sz="2200" dirty="0" smtClean="0">
                <a:latin typeface="+mn-lt"/>
              </a:rPr>
              <a:t>as</a:t>
            </a:r>
          </a:p>
        </p:txBody>
      </p:sp>
      <p:pic>
        <p:nvPicPr>
          <p:cNvPr id="4" name="Picture 3" descr="Object name underscore event name. For example, click button underscore click."/>
          <p:cNvPicPr>
            <a:picLocks noChangeAspect="1"/>
          </p:cNvPicPr>
          <p:nvPr/>
        </p:nvPicPr>
        <p:blipFill rotWithShape="1">
          <a:blip r:embed="rId3"/>
          <a:srcRect t="15305" b="21533"/>
          <a:stretch/>
        </p:blipFill>
        <p:spPr>
          <a:xfrm>
            <a:off x="632593" y="4930178"/>
            <a:ext cx="6974428" cy="377371"/>
          </a:xfrm>
          <a:prstGeom prst="rect">
            <a:avLst/>
          </a:prstGeom>
        </p:spPr>
      </p:pic>
    </p:spTree>
    <p:extLst>
      <p:ext uri="{BB962C8B-B14F-4D97-AF65-F5344CB8AC3E}">
        <p14:creationId xmlns:p14="http://schemas.microsoft.com/office/powerpoint/2010/main" val="12794696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14.3 Event Handling </a:t>
            </a:r>
            <a:r>
              <a:rPr lang="en-US" sz="2000" b="0" dirty="0" smtClean="0"/>
              <a:t>(4 </a:t>
            </a:r>
            <a:r>
              <a:rPr lang="en-US" sz="2000" b="0" dirty="0"/>
              <a:t>of 11)</a:t>
            </a:r>
            <a:endParaRPr lang="en-US" dirty="0"/>
          </a:p>
        </p:txBody>
      </p:sp>
      <p:sp>
        <p:nvSpPr>
          <p:cNvPr id="3" name="Text Placeholder 2"/>
          <p:cNvSpPr>
            <a:spLocks noGrp="1"/>
          </p:cNvSpPr>
          <p:nvPr>
            <p:ph type="body" idx="1"/>
          </p:nvPr>
        </p:nvSpPr>
        <p:spPr>
          <a:xfrm>
            <a:off x="457200" y="1614948"/>
            <a:ext cx="8229600" cy="4525963"/>
          </a:xfrm>
        </p:spPr>
        <p:txBody>
          <a:bodyPr/>
          <a:lstStyle/>
          <a:p>
            <a:r>
              <a:rPr lang="en-US" sz="2400" b="1" dirty="0">
                <a:latin typeface="+mn-lt"/>
              </a:rPr>
              <a:t>Event Handler Parameters</a:t>
            </a:r>
          </a:p>
          <a:p>
            <a:r>
              <a:rPr lang="en-US" sz="2400" dirty="0">
                <a:latin typeface="+mn-lt"/>
              </a:rPr>
              <a:t>Each event handler receives two parameters when it’s called:</a:t>
            </a:r>
          </a:p>
          <a:p>
            <a:pPr lvl="1"/>
            <a:r>
              <a:rPr lang="en-US" sz="2400" dirty="0">
                <a:latin typeface="+mn-lt"/>
              </a:rPr>
              <a:t>This first—an object reference typically named sender—is a reference to the object that generated the event.</a:t>
            </a:r>
          </a:p>
          <a:p>
            <a:pPr lvl="1"/>
            <a:r>
              <a:rPr lang="en-US" sz="2400" dirty="0">
                <a:latin typeface="+mn-lt"/>
              </a:rPr>
              <a:t>The second is a reference to an </a:t>
            </a:r>
            <a:r>
              <a:rPr lang="en-US" sz="2400" dirty="0">
                <a:latin typeface="Consolas" panose="020B0609020204030204" pitchFamily="49" charset="0"/>
              </a:rPr>
              <a:t>EventArgs</a:t>
            </a:r>
            <a:r>
              <a:rPr lang="en-US" sz="2400" dirty="0">
                <a:latin typeface="+mn-lt"/>
              </a:rPr>
              <a:t> object (or an object of an </a:t>
            </a:r>
            <a:r>
              <a:rPr lang="en-US" sz="2400" dirty="0">
                <a:latin typeface="Consolas" panose="020B0609020204030204" pitchFamily="49" charset="0"/>
              </a:rPr>
              <a:t>EventArgs</a:t>
            </a:r>
            <a:r>
              <a:rPr lang="en-US" sz="2400" dirty="0">
                <a:latin typeface="+mn-lt"/>
              </a:rPr>
              <a:t> derived class) which contains additional information about the </a:t>
            </a:r>
            <a:r>
              <a:rPr lang="en-US" sz="2400">
                <a:latin typeface="+mn-lt"/>
              </a:rPr>
              <a:t>event</a:t>
            </a:r>
            <a:r>
              <a:rPr lang="en-US" sz="2400" smtClean="0">
                <a:latin typeface="+mn-lt"/>
              </a:rPr>
              <a:t>.`</a:t>
            </a:r>
            <a:endParaRPr lang="en-US" sz="2400" dirty="0">
              <a:latin typeface="+mn-lt"/>
            </a:endParaRPr>
          </a:p>
        </p:txBody>
      </p:sp>
    </p:spTree>
    <p:extLst>
      <p:ext uri="{BB962C8B-B14F-4D97-AF65-F5344CB8AC3E}">
        <p14:creationId xmlns:p14="http://schemas.microsoft.com/office/powerpoint/2010/main" val="18727897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14.3 Event Handling </a:t>
            </a:r>
            <a:r>
              <a:rPr lang="en-US" sz="2000" b="0" dirty="0" smtClean="0"/>
              <a:t>(5 </a:t>
            </a:r>
            <a:r>
              <a:rPr lang="en-US" sz="2000" b="0" dirty="0"/>
              <a:t>of 11)</a:t>
            </a:r>
            <a:endParaRPr lang="en-US" dirty="0"/>
          </a:p>
        </p:txBody>
      </p:sp>
      <p:sp>
        <p:nvSpPr>
          <p:cNvPr id="3" name="Text Placeholder 2"/>
          <p:cNvSpPr>
            <a:spLocks noGrp="1"/>
          </p:cNvSpPr>
          <p:nvPr>
            <p:ph type="body" idx="1"/>
          </p:nvPr>
        </p:nvSpPr>
        <p:spPr/>
        <p:txBody>
          <a:bodyPr/>
          <a:lstStyle/>
          <a:p>
            <a:r>
              <a:rPr lang="en-US" altLang="en-US" sz="2400" dirty="0">
                <a:latin typeface="+mn-lt"/>
              </a:rPr>
              <a:t>14.3.2 Auto-Generated </a:t>
            </a:r>
            <a:r>
              <a:rPr lang="en-US" altLang="en-US" sz="2400" dirty="0" smtClean="0">
                <a:latin typeface="+mn-lt"/>
              </a:rPr>
              <a:t>G</a:t>
            </a:r>
            <a:r>
              <a:rPr lang="en-US" altLang="en-US" sz="100" dirty="0" smtClean="0">
                <a:latin typeface="+mn-lt"/>
              </a:rPr>
              <a:t> </a:t>
            </a:r>
            <a:r>
              <a:rPr lang="en-US" altLang="en-US" sz="2400" dirty="0" smtClean="0">
                <a:latin typeface="+mn-lt"/>
              </a:rPr>
              <a:t>U</a:t>
            </a:r>
            <a:r>
              <a:rPr lang="en-US" altLang="en-US" sz="100" dirty="0" smtClean="0">
                <a:latin typeface="+mn-lt"/>
              </a:rPr>
              <a:t> </a:t>
            </a:r>
            <a:r>
              <a:rPr lang="en-US" altLang="en-US" sz="2400" dirty="0" smtClean="0">
                <a:latin typeface="+mn-lt"/>
              </a:rPr>
              <a:t>I </a:t>
            </a:r>
            <a:r>
              <a:rPr lang="en-US" altLang="en-US" sz="2400" dirty="0">
                <a:latin typeface="+mn-lt"/>
              </a:rPr>
              <a:t>Code</a:t>
            </a:r>
          </a:p>
          <a:p>
            <a:r>
              <a:rPr lang="en-US" altLang="en-US" sz="2400" dirty="0">
                <a:latin typeface="+mn-lt"/>
              </a:rPr>
              <a:t>Visual Studio places the auto-generated code in the </a:t>
            </a:r>
            <a:r>
              <a:rPr lang="en-US" altLang="en-US" sz="2400" dirty="0">
                <a:latin typeface="Consolas" panose="020B0609020204030204" pitchFamily="49" charset="0"/>
              </a:rPr>
              <a:t>Designer.cs</a:t>
            </a:r>
            <a:r>
              <a:rPr lang="en-US" altLang="en-US" sz="2400" dirty="0">
                <a:latin typeface="+mn-lt"/>
              </a:rPr>
              <a:t> file of the </a:t>
            </a:r>
            <a:r>
              <a:rPr lang="en-US" altLang="en-US" sz="2400" dirty="0">
                <a:latin typeface="Consolas" panose="020B0609020204030204" pitchFamily="49" charset="0"/>
              </a:rPr>
              <a:t>Form</a:t>
            </a:r>
            <a:r>
              <a:rPr lang="en-US" altLang="en-US" sz="2400" dirty="0">
                <a:latin typeface="+mn-lt"/>
              </a:rPr>
              <a:t>.</a:t>
            </a:r>
          </a:p>
          <a:p>
            <a:r>
              <a:rPr lang="en-US" altLang="en-US" sz="2400" dirty="0">
                <a:latin typeface="+mn-lt"/>
              </a:rPr>
              <a:t>Open this file by expanding the node in the </a:t>
            </a:r>
            <a:r>
              <a:rPr lang="en-US" altLang="en-US" sz="2400" b="1" dirty="0">
                <a:latin typeface="+mn-lt"/>
              </a:rPr>
              <a:t>Solution Explorer </a:t>
            </a:r>
            <a:r>
              <a:rPr lang="en-US" altLang="en-US" sz="2400" dirty="0">
                <a:latin typeface="+mn-lt"/>
              </a:rPr>
              <a:t>window for the file you’re currently working in </a:t>
            </a:r>
            <a:r>
              <a:rPr lang="en-US" altLang="en-US" sz="2400" b="1" dirty="0" smtClean="0">
                <a:latin typeface="+mn-lt"/>
              </a:rPr>
              <a:t>(</a:t>
            </a:r>
            <a:r>
              <a:rPr lang="en-US" altLang="en-US" sz="2400" dirty="0">
                <a:latin typeface="Consolas" panose="020B0609020204030204" pitchFamily="49" charset="0"/>
              </a:rPr>
              <a:t>SimpleEventExampleForm.cs</a:t>
            </a:r>
            <a:r>
              <a:rPr lang="en-US" altLang="en-US" sz="2400" b="1" dirty="0" smtClean="0">
                <a:latin typeface="+mn-lt"/>
              </a:rPr>
              <a:t>) </a:t>
            </a:r>
            <a:r>
              <a:rPr lang="en-US" altLang="en-US" sz="2400" dirty="0" smtClean="0">
                <a:latin typeface="+mn-lt"/>
              </a:rPr>
              <a:t>and </a:t>
            </a:r>
            <a:r>
              <a:rPr lang="en-US" altLang="en-US" sz="2400" dirty="0">
                <a:latin typeface="+mn-lt"/>
              </a:rPr>
              <a:t>double clicking the file </a:t>
            </a:r>
            <a:r>
              <a:rPr lang="en-US" altLang="en-US" sz="2400" dirty="0" smtClean="0">
                <a:latin typeface="+mn-lt"/>
              </a:rPr>
              <a:t>name </a:t>
            </a:r>
            <a:r>
              <a:rPr lang="en-US" altLang="en-US" sz="2400" dirty="0">
                <a:latin typeface="+mn-lt"/>
              </a:rPr>
              <a:t>that ends with </a:t>
            </a:r>
            <a:r>
              <a:rPr lang="en-US" altLang="en-US" sz="2400" dirty="0">
                <a:latin typeface="Consolas" panose="020B0609020204030204" pitchFamily="49" charset="0"/>
              </a:rPr>
              <a:t>Designer.cs</a:t>
            </a:r>
            <a:r>
              <a:rPr lang="en-US" altLang="en-US" sz="2400" dirty="0" smtClean="0">
                <a:latin typeface="+mn-lt"/>
              </a:rPr>
              <a:t>.</a:t>
            </a:r>
            <a:endParaRPr lang="en-US" altLang="en-US" sz="2400" dirty="0">
              <a:latin typeface="Consolas" panose="020B0609020204030204" pitchFamily="49" charset="0"/>
            </a:endParaRPr>
          </a:p>
          <a:p>
            <a:r>
              <a:rPr lang="en-US" altLang="en-US" sz="2400" dirty="0">
                <a:latin typeface="+mn-lt"/>
              </a:rPr>
              <a:t>Since this code </a:t>
            </a:r>
            <a:r>
              <a:rPr lang="en-US" altLang="en-US" sz="2400" dirty="0" smtClean="0">
                <a:latin typeface="+mn-lt"/>
              </a:rPr>
              <a:t>(Figures.</a:t>
            </a:r>
            <a:r>
              <a:rPr lang="en-US" altLang="en-US" sz="2400" dirty="0">
                <a:latin typeface="+mn-lt"/>
              </a:rPr>
              <a:t> 14.6 and 14.7) is created and maintained by Visual Studio, you generally don’t need to look at it</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838716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14.6 </a:t>
            </a:r>
            <a:r>
              <a:rPr lang="en-US" dirty="0" smtClean="0"/>
              <a:t>First </a:t>
            </a:r>
            <a:r>
              <a:rPr lang="en-US" dirty="0"/>
              <a:t>Half of the Visual Studio Generated Code File</a:t>
            </a:r>
          </a:p>
        </p:txBody>
      </p:sp>
      <p:pic>
        <p:nvPicPr>
          <p:cNvPr id="4" name="Picture 3" descr="A visual studio generated code file. The simple event example form, period, designer, period, c s window displays the following code: Line 1: name space simple event example. Line 2: left brace. Line 3, indented once: partial class simple event example form. Line 4, indented once: left brace. Line 5, indented twice: forward slash, forward slash, forward slash, left angle bracket, summary, right angle bracket. Line 6, indented twice: forward slash, forward slash, forward slash, required designer variable, period. Line 7, indented twice: forward slash, forward slash, forward slash, left angle bracket, forward slash, summary, right angle bracket. Line 8, indented twice: private system, period, component model, period, i container components = null, semicolon. Line 9: blank. Line 10, indented twice: forward slash, forward slash, forward slash, left angle bracket, summary, right angle bracket. Line 11, indented twice: forward slash, forward slash, forward slash, clean up any resource being used. Line 12, indented twice: forward slash, forward slash, forward slash, left angle bracket, forward slash, summary, right angle bracket. Line 13, indented twice: forward slash, forward slash, forward slash, left angle bracket, p a r a m name = open quotes, disposing, close quotes, right angle bracket, true if managed resource should be disposed, semicolon, other. Line 14, indented twice: protected override void dispose, left parenthesis, bool disposing, right parenthesis. Line 15, indented 3 times: left brace. Line 16, indented 3 times: if left parenthesis disposing, ampersand, ampersand, left parenthesis, components, exclamation point = null, right parenthesis, right parenthesis. Line 17, indented 3 times: left brace. Line 18, indented 4 times: components, period, dispose, left parenthesis, right parenthesis, semicolon. Line 19, indented 3 times: right brace. Line 20, indented 3 times: base, period, dispose, left parenthesis, disposing, right parenthesis, semicolon. Line 21, indented twice: right brace. Line 22: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150" y="1669305"/>
            <a:ext cx="6997700" cy="4445000"/>
          </a:xfrm>
          <a:prstGeom prst="rect">
            <a:avLst/>
          </a:prstGeom>
        </p:spPr>
      </p:pic>
    </p:spTree>
    <p:extLst>
      <p:ext uri="{BB962C8B-B14F-4D97-AF65-F5344CB8AC3E}">
        <p14:creationId xmlns:p14="http://schemas.microsoft.com/office/powerpoint/2010/main" val="1322933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14.7 Second </a:t>
            </a:r>
            <a:r>
              <a:rPr lang="en-US" dirty="0"/>
              <a:t>Half of the Visual Studio Generated Code </a:t>
            </a:r>
            <a:r>
              <a:rPr lang="en-US" dirty="0" smtClean="0"/>
              <a:t>File </a:t>
            </a:r>
            <a:r>
              <a:rPr lang="en-US" sz="2000" b="0" dirty="0" smtClean="0"/>
              <a:t>(1 </a:t>
            </a:r>
            <a:r>
              <a:rPr lang="en-US" sz="2000" b="0" dirty="0"/>
              <a:t>of 2)</a:t>
            </a:r>
            <a:endParaRPr lang="en-US" sz="2000" dirty="0"/>
          </a:p>
        </p:txBody>
      </p:sp>
      <p:pic>
        <p:nvPicPr>
          <p:cNvPr id="5" name="Picture 4" descr="A visual studio generated code file. The simple event example form, period, designer, period, c s window displays the following code: Line 23, indented twice: hash, region windows form designer generated code. Line 24, indented twice: blank. Line 25, indented twice: forward slash, forward slash, forward slash, left angle bracket, summary, right angle bracket. Line 26, indented twice: forward slash, forward slash, forward slash, required method for designer support- do not modify. Line 27, indented twice: forward slash, forward slash, forward slash, the contents of this method with the code editor. Line 28, indented twice: forward slash, forward slash, forward slash, left angle bracket, forward slash, summary, right angle bracket. Line 29, indented twice: private void initialize component, left parenthesis, right parenthesis. Line 30, indented twice: left brace. Line 31, indented 3 times: this, period, click button = new system, period, windows, period, forms, period, button, left parenthesis, right parenthesis, semicolon. Line 32, indented 3 times: this, period, suspend layout, left parenthesis, right parenthesis, semicolon. Line 33, indented 3 times: forward slash, forward slash. Line 34, indented 3 times: forward slash, forward slash, click button. Line 35, indented 3 times: forward slash, forward slash. Line 36, indented 3 times: this, period, click button, period, location = new system, period, drawing, period, point, left parenthesis, 120, comma, 37, right parenthesis, semicolon. Line 37, indented 3 times: this, period, click button, period, name = open quotes, click button, close quotes, semicolon. Line 38, indented 3 times: this, period, click button, period, size = new system, period, drawing, period, size, left parenthesis, 75, comma, 23, right parenthesis, semicolon. Line 39, indented 3 times: this, period, click button, period, tab index = 0, semicolon. Line 40, indented 3 times: this, period, click button, period, text = open quotes, click me, close quotes, semicolon. Line 41, indented 3 times: this, period, click button, period, use visual style back color = true, semicolon. Line 42, indented 3 times: this, period, click button, period, click + = new system, period, event handler, left parenthesis, this, period, click button, underscore, click,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145" y="1711838"/>
            <a:ext cx="6989710" cy="4031303"/>
          </a:xfrm>
          <a:prstGeom prst="rect">
            <a:avLst/>
          </a:prstGeom>
        </p:spPr>
      </p:pic>
    </p:spTree>
    <p:extLst>
      <p:ext uri="{BB962C8B-B14F-4D97-AF65-F5344CB8AC3E}">
        <p14:creationId xmlns:p14="http://schemas.microsoft.com/office/powerpoint/2010/main" val="373245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14.7 </a:t>
            </a:r>
            <a:r>
              <a:rPr lang="en-US" dirty="0"/>
              <a:t>Second Half of the Visual Studio Generated Code </a:t>
            </a:r>
            <a:r>
              <a:rPr lang="en-US" dirty="0" smtClean="0"/>
              <a:t>File </a:t>
            </a:r>
            <a:r>
              <a:rPr lang="en-US" sz="2000" b="0" dirty="0" smtClean="0"/>
              <a:t>(2 of 2)</a:t>
            </a:r>
            <a:endParaRPr lang="en-US" sz="2000" b="0" dirty="0"/>
          </a:p>
        </p:txBody>
      </p:sp>
      <p:pic>
        <p:nvPicPr>
          <p:cNvPr id="3" name="Picture 2" descr="A visual studio generated code file. Line 43, indented 3 times: forward slash, forward slash. Line 44, indented 3 times: forward slash, forward slash, simple event example form. Line 45, indented 3 times: forward slash, forward slash. Line 46, indented 3 times: this, period, auto scale dimensions = new system, period, drawing, period, size f, left parenthesis, 7 f, comma, 15 f, right parenthesis, semicolon. Line 47, indented 3 times: this, period, auto scale mode = system, period, windows, period, forms, period, auto scale mode, period, font, semicolon. Line 48, indented 3 times: this, period, client size = new system, period, drawing, period, size, left parenthesis, 314, comma, 97, right parenthesis, semicolon. Line 49, indented 3 times: this, period, controls, period, add, left parenthesis, this, period, click button, right parenthesis, semicolon. Line 50, indented 3 times: this, period, font = new system, period, drawing, period, font, left parenthesis, open quotes, sego e u i, close quotes, comma, 9 f, comma, system, period, drawing, period, font style. Line 51, indented 3 times: this, period, name = open quotes, simple event example form, close quotes, semicolon. Line 52, indented 3 times: this, period, text = open quotes, simple event example, close quotes, semicolon. Line 53, indented 3 times: this, period, resume layout, left parenthesis, false, right parenthesis, semicolon. Line 54, blank. Line 55, indented twice: right brace. Line 56: blank. Line 57, indented twice: hash, end region. Line 58: blank. Line 59, indented twice: private system, period, windows, period, forms, period, button click button, semicolon. Line 60, indented once: right brace. Line 61: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94" y="1770761"/>
            <a:ext cx="7786010" cy="3989367"/>
          </a:xfrm>
          <a:prstGeom prst="rect">
            <a:avLst/>
          </a:prstGeom>
        </p:spPr>
      </p:pic>
    </p:spTree>
    <p:extLst>
      <p:ext uri="{BB962C8B-B14F-4D97-AF65-F5344CB8AC3E}">
        <p14:creationId xmlns:p14="http://schemas.microsoft.com/office/powerpoint/2010/main" val="31597170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14.3 Event Handling </a:t>
            </a:r>
            <a:r>
              <a:rPr lang="en-US" sz="2000" b="0" dirty="0" smtClean="0"/>
              <a:t>(6 </a:t>
            </a:r>
            <a:r>
              <a:rPr lang="en-US" sz="2000" b="0" dirty="0"/>
              <a:t>of 11)</a:t>
            </a:r>
            <a:endParaRPr lang="en-US" dirty="0"/>
          </a:p>
        </p:txBody>
      </p:sp>
      <p:sp>
        <p:nvSpPr>
          <p:cNvPr id="3" name="Text Placeholder 2"/>
          <p:cNvSpPr>
            <a:spLocks noGrp="1"/>
          </p:cNvSpPr>
          <p:nvPr>
            <p:ph type="body" idx="1"/>
          </p:nvPr>
        </p:nvSpPr>
        <p:spPr/>
        <p:txBody>
          <a:bodyPr/>
          <a:lstStyle/>
          <a:p>
            <a:r>
              <a:rPr lang="en-US" altLang="en-US" sz="2400" dirty="0">
                <a:latin typeface="+mn-lt"/>
              </a:rPr>
              <a:t>The partial modifier allows the</a:t>
            </a:r>
            <a:r>
              <a:rPr lang="en-US" altLang="en-US" sz="2400" b="1" dirty="0">
                <a:latin typeface="+mn-lt"/>
              </a:rPr>
              <a:t> </a:t>
            </a:r>
            <a:r>
              <a:rPr lang="en-US" altLang="en-US" sz="2400" dirty="0">
                <a:latin typeface="Consolas" panose="020B0609020204030204" pitchFamily="49" charset="0"/>
              </a:rPr>
              <a:t>Form</a:t>
            </a:r>
            <a:r>
              <a:rPr lang="en-US" altLang="en-US" sz="2400" dirty="0">
                <a:latin typeface="+mn-lt"/>
              </a:rPr>
              <a:t>’s</a:t>
            </a:r>
            <a:r>
              <a:rPr lang="en-US" altLang="en-US" sz="2400" b="1" dirty="0">
                <a:latin typeface="+mn-lt"/>
              </a:rPr>
              <a:t> </a:t>
            </a:r>
            <a:r>
              <a:rPr lang="en-US" altLang="en-US" sz="2400" dirty="0">
                <a:latin typeface="+mn-lt"/>
              </a:rPr>
              <a:t>class to be split among multiple files.</a:t>
            </a:r>
          </a:p>
          <a:p>
            <a:r>
              <a:rPr lang="en-US" altLang="en-US" sz="2400" dirty="0" smtClean="0">
                <a:latin typeface="+mn-lt"/>
              </a:rPr>
              <a:t>Figure. 14.7 </a:t>
            </a:r>
            <a:r>
              <a:rPr lang="en-US" altLang="en-US" sz="2400" dirty="0">
                <a:latin typeface="+mn-lt"/>
              </a:rPr>
              <a:t>declares the </a:t>
            </a:r>
            <a:r>
              <a:rPr lang="en-US" altLang="en-US" sz="2400" dirty="0">
                <a:latin typeface="Consolas" panose="020B0609020204030204" pitchFamily="49" charset="0"/>
              </a:rPr>
              <a:t>clickButton</a:t>
            </a:r>
            <a:r>
              <a:rPr lang="en-US" altLang="en-US" sz="2400" dirty="0">
                <a:latin typeface="+mn-lt"/>
              </a:rPr>
              <a:t> that we created in </a:t>
            </a:r>
            <a:r>
              <a:rPr lang="en-US" altLang="en-US" sz="2400" dirty="0">
                <a:latin typeface="Consolas" panose="020B0609020204030204" pitchFamily="49" charset="0"/>
              </a:rPr>
              <a:t>Design</a:t>
            </a:r>
            <a:r>
              <a:rPr lang="en-US" altLang="en-US" sz="2400" dirty="0">
                <a:latin typeface="+mn-lt"/>
              </a:rPr>
              <a:t> mode. It’s declared as an instance variable of </a:t>
            </a:r>
            <a:r>
              <a:rPr lang="en-US" altLang="en-US" sz="2400" dirty="0" smtClean="0">
                <a:latin typeface="+mn-lt"/>
              </a:rPr>
              <a:t>class </a:t>
            </a:r>
            <a:r>
              <a:rPr lang="en-US" altLang="en-US" sz="2400" dirty="0">
                <a:latin typeface="Consolas" panose="020B0609020204030204" pitchFamily="49" charset="0"/>
              </a:rPr>
              <a:t>SimpleEventExampleForm</a:t>
            </a:r>
            <a:r>
              <a:rPr lang="en-US" altLang="en-US" sz="2400" dirty="0">
                <a:latin typeface="+mn-lt"/>
              </a:rPr>
              <a:t>.</a:t>
            </a:r>
          </a:p>
          <a:p>
            <a:r>
              <a:rPr lang="en-US" altLang="en-US" sz="2400" dirty="0">
                <a:latin typeface="+mn-lt"/>
              </a:rPr>
              <a:t>The property values correspond to the values set in the </a:t>
            </a:r>
            <a:r>
              <a:rPr lang="en-US" altLang="en-US" sz="2400" b="1" dirty="0">
                <a:latin typeface="+mn-lt"/>
              </a:rPr>
              <a:t>Properties</a:t>
            </a:r>
            <a:r>
              <a:rPr lang="en-US" altLang="en-US" sz="2400" dirty="0">
                <a:latin typeface="+mn-lt"/>
              </a:rPr>
              <a:t> window for each control.</a:t>
            </a:r>
          </a:p>
          <a:p>
            <a:r>
              <a:rPr lang="en-US" altLang="en-US" sz="2400" dirty="0">
                <a:latin typeface="+mn-lt"/>
              </a:rPr>
              <a:t>Method </a:t>
            </a:r>
            <a:r>
              <a:rPr lang="en-US" altLang="en-US" sz="2400" dirty="0">
                <a:latin typeface="Consolas" panose="020B0609020204030204" pitchFamily="49" charset="0"/>
              </a:rPr>
              <a:t>InitializeComponent</a:t>
            </a:r>
            <a:r>
              <a:rPr lang="en-US" altLang="en-US" sz="2400" dirty="0">
                <a:latin typeface="+mn-lt"/>
              </a:rPr>
              <a:t> is called when the </a:t>
            </a:r>
            <a:r>
              <a:rPr lang="en-US" altLang="en-US" sz="2400" dirty="0">
                <a:latin typeface="Consolas" panose="020B0609020204030204" pitchFamily="49" charset="0"/>
              </a:rPr>
              <a:t>Form</a:t>
            </a:r>
            <a:r>
              <a:rPr lang="en-US" altLang="en-US" sz="2400" dirty="0">
                <a:latin typeface="+mn-lt"/>
              </a:rPr>
              <a:t> is created</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0061172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14.1</a:t>
            </a:r>
          </a:p>
        </p:txBody>
      </p:sp>
      <p:sp>
        <p:nvSpPr>
          <p:cNvPr id="3" name="Text Placeholder 2"/>
          <p:cNvSpPr>
            <a:spLocks noGrp="1"/>
          </p:cNvSpPr>
          <p:nvPr>
            <p:ph type="body" idx="1"/>
          </p:nvPr>
        </p:nvSpPr>
        <p:spPr/>
        <p:txBody>
          <a:bodyPr/>
          <a:lstStyle/>
          <a:p>
            <a:pPr marL="0" indent="0">
              <a:buNone/>
            </a:pPr>
            <a:r>
              <a:rPr lang="en-US" sz="2400" dirty="0">
                <a:latin typeface="+mn-lt"/>
              </a:rPr>
              <a:t>The code in the </a:t>
            </a:r>
            <a:r>
              <a:rPr lang="en-US" sz="2400" dirty="0">
                <a:latin typeface="Consolas" panose="020B0609020204030204" pitchFamily="49" charset="0"/>
              </a:rPr>
              <a:t>Designer.cs</a:t>
            </a:r>
            <a:r>
              <a:rPr lang="en-US" sz="2400" dirty="0">
                <a:latin typeface="+mn-lt"/>
              </a:rPr>
              <a:t> file that’s generated by building a </a:t>
            </a:r>
            <a:r>
              <a:rPr lang="en-US" sz="2400" dirty="0" smtClean="0">
                <a:latin typeface="+mn-lt"/>
              </a:rPr>
              <a:t>G</a:t>
            </a:r>
            <a:r>
              <a:rPr lang="en-US" sz="100" dirty="0" smtClean="0">
                <a:latin typeface="+mn-lt"/>
              </a:rPr>
              <a:t> </a:t>
            </a:r>
            <a:r>
              <a:rPr lang="en-US" sz="2400" dirty="0" smtClean="0">
                <a:latin typeface="+mn-lt"/>
              </a:rPr>
              <a:t>U</a:t>
            </a:r>
            <a:r>
              <a:rPr lang="en-US" sz="100" dirty="0" smtClean="0">
                <a:latin typeface="+mn-lt"/>
              </a:rPr>
              <a:t> </a:t>
            </a:r>
            <a:r>
              <a:rPr lang="en-US" sz="2400" dirty="0" smtClean="0">
                <a:latin typeface="+mn-lt"/>
              </a:rPr>
              <a:t>I </a:t>
            </a:r>
            <a:r>
              <a:rPr lang="en-US" sz="2400" dirty="0">
                <a:latin typeface="+mn-lt"/>
              </a:rPr>
              <a:t>in </a:t>
            </a:r>
            <a:r>
              <a:rPr lang="en-US" sz="2400" b="1" dirty="0">
                <a:latin typeface="+mn-lt"/>
              </a:rPr>
              <a:t>Design </a:t>
            </a:r>
            <a:r>
              <a:rPr lang="en-US" sz="2400" dirty="0">
                <a:latin typeface="+mn-lt"/>
              </a:rPr>
              <a:t>mode </a:t>
            </a:r>
            <a:r>
              <a:rPr lang="en-US" sz="2400" dirty="0" smtClean="0">
                <a:latin typeface="+mn-lt"/>
              </a:rPr>
              <a:t>is not </a:t>
            </a:r>
            <a:r>
              <a:rPr lang="en-US" sz="2400" dirty="0">
                <a:latin typeface="+mn-lt"/>
              </a:rPr>
              <a:t>meant to be modified directly, which is why this code is placed in a separate file. </a:t>
            </a:r>
            <a:r>
              <a:rPr lang="en-US" sz="2400" dirty="0" smtClean="0">
                <a:latin typeface="+mn-lt"/>
              </a:rPr>
              <a:t>Modifying this </a:t>
            </a:r>
            <a:r>
              <a:rPr lang="en-US" sz="2400" dirty="0">
                <a:latin typeface="+mn-lt"/>
              </a:rPr>
              <a:t>code can prevent the </a:t>
            </a:r>
            <a:r>
              <a:rPr lang="en-US" sz="2400" dirty="0" smtClean="0">
                <a:latin typeface="+mn-lt"/>
              </a:rPr>
              <a:t>G</a:t>
            </a:r>
            <a:r>
              <a:rPr lang="en-US" sz="100" dirty="0" smtClean="0">
                <a:latin typeface="+mn-lt"/>
              </a:rPr>
              <a:t> </a:t>
            </a:r>
            <a:r>
              <a:rPr lang="en-US" sz="2400" dirty="0" smtClean="0">
                <a:latin typeface="+mn-lt"/>
              </a:rPr>
              <a:t>U</a:t>
            </a:r>
            <a:r>
              <a:rPr lang="en-US" sz="100" dirty="0" smtClean="0">
                <a:latin typeface="+mn-lt"/>
              </a:rPr>
              <a:t> </a:t>
            </a:r>
            <a:r>
              <a:rPr lang="en-US" sz="2400" dirty="0" smtClean="0">
                <a:latin typeface="+mn-lt"/>
              </a:rPr>
              <a:t>I </a:t>
            </a:r>
            <a:r>
              <a:rPr lang="en-US" sz="2400" dirty="0">
                <a:latin typeface="+mn-lt"/>
              </a:rPr>
              <a:t>from being displayed correctly in </a:t>
            </a:r>
            <a:r>
              <a:rPr lang="en-US" sz="2400" b="1" dirty="0">
                <a:latin typeface="+mn-lt"/>
              </a:rPr>
              <a:t>Design </a:t>
            </a:r>
            <a:r>
              <a:rPr lang="en-US" sz="2400" dirty="0">
                <a:latin typeface="+mn-lt"/>
              </a:rPr>
              <a:t>mode </a:t>
            </a:r>
            <a:r>
              <a:rPr lang="en-US" sz="2400" dirty="0" smtClean="0">
                <a:latin typeface="+mn-lt"/>
              </a:rPr>
              <a:t>and might </a:t>
            </a:r>
            <a:r>
              <a:rPr lang="en-US" sz="2400" dirty="0">
                <a:latin typeface="+mn-lt"/>
              </a:rPr>
              <a:t>cause an app to function incorrectly. In </a:t>
            </a:r>
            <a:r>
              <a:rPr lang="en-US" sz="2400" b="1" dirty="0">
                <a:latin typeface="+mn-lt"/>
              </a:rPr>
              <a:t>Design </a:t>
            </a:r>
            <a:r>
              <a:rPr lang="en-US" sz="2400" dirty="0">
                <a:latin typeface="+mn-lt"/>
              </a:rPr>
              <a:t>mode, it’s recommended that </a:t>
            </a:r>
            <a:r>
              <a:rPr lang="en-US" sz="2400" dirty="0" smtClean="0">
                <a:latin typeface="+mn-lt"/>
              </a:rPr>
              <a:t>you modify </a:t>
            </a:r>
            <a:r>
              <a:rPr lang="en-US" sz="2400" dirty="0">
                <a:latin typeface="+mn-lt"/>
              </a:rPr>
              <a:t>control properties only in the </a:t>
            </a:r>
            <a:r>
              <a:rPr lang="en-US" sz="2400" b="1" dirty="0">
                <a:latin typeface="+mn-lt"/>
              </a:rPr>
              <a:t>Properties </a:t>
            </a:r>
            <a:r>
              <a:rPr lang="en-US" sz="2400" dirty="0">
                <a:latin typeface="+mn-lt"/>
              </a:rPr>
              <a:t>window, not in the </a:t>
            </a:r>
            <a:r>
              <a:rPr lang="en-US" sz="2400" dirty="0">
                <a:latin typeface="Consolas" panose="020B0609020204030204" pitchFamily="49" charset="0"/>
              </a:rPr>
              <a:t>Designer.cs</a:t>
            </a:r>
            <a:r>
              <a:rPr lang="en-US" sz="2400" dirty="0">
                <a:latin typeface="+mn-lt"/>
              </a:rPr>
              <a:t> file.</a:t>
            </a:r>
          </a:p>
        </p:txBody>
      </p:sp>
    </p:spTree>
    <p:extLst>
      <p:ext uri="{BB962C8B-B14F-4D97-AF65-F5344CB8AC3E}">
        <p14:creationId xmlns:p14="http://schemas.microsoft.com/office/powerpoint/2010/main" val="25569600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(1 </a:t>
            </a:r>
            <a:r>
              <a:rPr lang="en-US" sz="2000" b="0" dirty="0"/>
              <a:t>of 3)</a:t>
            </a:r>
            <a:endParaRPr lang="en-US" dirty="0"/>
          </a:p>
        </p:txBody>
      </p:sp>
      <p:sp>
        <p:nvSpPr>
          <p:cNvPr id="3" name="Text Placeholder 2"/>
          <p:cNvSpPr>
            <a:spLocks noGrp="1"/>
          </p:cNvSpPr>
          <p:nvPr>
            <p:ph type="body" idx="1"/>
          </p:nvPr>
        </p:nvSpPr>
        <p:spPr/>
        <p:txBody>
          <a:bodyPr/>
          <a:lstStyle/>
          <a:p>
            <a:pPr marL="0" indent="0">
              <a:buNone/>
            </a:pPr>
            <a:r>
              <a:rPr lang="en-US" sz="2200" b="1" dirty="0">
                <a:solidFill>
                  <a:schemeClr val="tx2"/>
                </a:solidFill>
                <a:latin typeface="+mn-lt"/>
              </a:rPr>
              <a:t>14.1</a:t>
            </a:r>
            <a:r>
              <a:rPr lang="en-US" sz="2200" b="1" dirty="0">
                <a:latin typeface="+mn-lt"/>
              </a:rPr>
              <a:t> </a:t>
            </a:r>
            <a:r>
              <a:rPr lang="en-US" sz="2200" dirty="0">
                <a:latin typeface="+mn-lt"/>
              </a:rPr>
              <a:t>Introduction</a:t>
            </a:r>
          </a:p>
          <a:p>
            <a:pPr marL="0" indent="0">
              <a:buNone/>
            </a:pPr>
            <a:r>
              <a:rPr lang="en-US" sz="2200" b="1" dirty="0">
                <a:solidFill>
                  <a:schemeClr val="tx2"/>
                </a:solidFill>
                <a:latin typeface="+mn-lt"/>
              </a:rPr>
              <a:t>14.2</a:t>
            </a:r>
            <a:r>
              <a:rPr lang="en-US" sz="2200" b="1" dirty="0">
                <a:latin typeface="+mn-lt"/>
              </a:rPr>
              <a:t> </a:t>
            </a:r>
            <a:r>
              <a:rPr lang="en-US" sz="2200" dirty="0">
                <a:latin typeface="+mn-lt"/>
              </a:rPr>
              <a:t>Windows Forms</a:t>
            </a:r>
          </a:p>
          <a:p>
            <a:pPr marL="0" indent="0">
              <a:buNone/>
            </a:pPr>
            <a:r>
              <a:rPr lang="en-US" sz="2200" b="1" dirty="0">
                <a:solidFill>
                  <a:schemeClr val="tx2"/>
                </a:solidFill>
                <a:latin typeface="+mn-lt"/>
              </a:rPr>
              <a:t>14.3</a:t>
            </a:r>
            <a:r>
              <a:rPr lang="en-US" sz="2200" b="1" dirty="0">
                <a:latin typeface="+mn-lt"/>
              </a:rPr>
              <a:t> </a:t>
            </a:r>
            <a:r>
              <a:rPr lang="en-US" sz="2200" dirty="0">
                <a:latin typeface="+mn-lt"/>
              </a:rPr>
              <a:t>Event Handling</a:t>
            </a:r>
          </a:p>
          <a:p>
            <a:pPr marL="486000" lvl="1" indent="0">
              <a:buNone/>
            </a:pPr>
            <a:r>
              <a:rPr lang="en-US" sz="2200" dirty="0">
                <a:solidFill>
                  <a:schemeClr val="tx2"/>
                </a:solidFill>
                <a:latin typeface="+mn-lt"/>
              </a:rPr>
              <a:t>14.3.1</a:t>
            </a:r>
            <a:r>
              <a:rPr lang="en-US" sz="2200" b="1" dirty="0">
                <a:solidFill>
                  <a:schemeClr val="tx2"/>
                </a:solidFill>
                <a:latin typeface="+mn-lt"/>
              </a:rPr>
              <a:t> </a:t>
            </a:r>
            <a:r>
              <a:rPr lang="en-US" sz="2200" dirty="0">
                <a:latin typeface="+mn-lt"/>
              </a:rPr>
              <a:t>A Simple Event-Driven </a:t>
            </a:r>
            <a:r>
              <a:rPr lang="en-US" sz="2200" dirty="0" smtClean="0">
                <a:latin typeface="+mn-lt"/>
              </a:rPr>
              <a:t>G</a:t>
            </a:r>
            <a:r>
              <a:rPr lang="en-US" sz="100" dirty="0" smtClean="0">
                <a:latin typeface="+mn-lt"/>
              </a:rPr>
              <a:t> </a:t>
            </a:r>
            <a:r>
              <a:rPr lang="en-US" sz="2200" dirty="0" smtClean="0">
                <a:latin typeface="+mn-lt"/>
              </a:rPr>
              <a:t>U</a:t>
            </a:r>
            <a:r>
              <a:rPr lang="en-US" sz="100" dirty="0" smtClean="0">
                <a:latin typeface="+mn-lt"/>
              </a:rPr>
              <a:t> </a:t>
            </a:r>
            <a:r>
              <a:rPr lang="en-US" sz="2200" dirty="0" smtClean="0">
                <a:latin typeface="+mn-lt"/>
              </a:rPr>
              <a:t>I</a:t>
            </a:r>
            <a:endParaRPr lang="en-US" sz="2200" dirty="0">
              <a:latin typeface="+mn-lt"/>
            </a:endParaRPr>
          </a:p>
          <a:p>
            <a:pPr marL="486000" lvl="1" indent="0">
              <a:buNone/>
            </a:pPr>
            <a:r>
              <a:rPr lang="en-US" sz="2200" dirty="0">
                <a:solidFill>
                  <a:schemeClr val="tx2"/>
                </a:solidFill>
                <a:latin typeface="+mn-lt"/>
              </a:rPr>
              <a:t>14.3.2</a:t>
            </a:r>
            <a:r>
              <a:rPr lang="en-US" sz="2200" dirty="0">
                <a:latin typeface="+mn-lt"/>
              </a:rPr>
              <a:t> Auto-Generated </a:t>
            </a:r>
            <a:r>
              <a:rPr lang="en-US" sz="2200" dirty="0" smtClean="0">
                <a:latin typeface="+mn-lt"/>
              </a:rPr>
              <a:t>G</a:t>
            </a:r>
            <a:r>
              <a:rPr lang="en-US" sz="100" dirty="0" smtClean="0">
                <a:latin typeface="+mn-lt"/>
              </a:rPr>
              <a:t> </a:t>
            </a:r>
            <a:r>
              <a:rPr lang="en-US" sz="2200" dirty="0" smtClean="0">
                <a:latin typeface="+mn-lt"/>
              </a:rPr>
              <a:t>U</a:t>
            </a:r>
            <a:r>
              <a:rPr lang="en-US" sz="100" dirty="0" smtClean="0">
                <a:latin typeface="+mn-lt"/>
              </a:rPr>
              <a:t> </a:t>
            </a:r>
            <a:r>
              <a:rPr lang="en-US" sz="2200" dirty="0" smtClean="0">
                <a:latin typeface="+mn-lt"/>
              </a:rPr>
              <a:t>I </a:t>
            </a:r>
            <a:r>
              <a:rPr lang="en-US" sz="2200" dirty="0">
                <a:latin typeface="+mn-lt"/>
              </a:rPr>
              <a:t>Code</a:t>
            </a:r>
          </a:p>
          <a:p>
            <a:pPr marL="486000" lvl="1" indent="0">
              <a:buNone/>
            </a:pPr>
            <a:r>
              <a:rPr lang="en-US" sz="2200" dirty="0">
                <a:solidFill>
                  <a:schemeClr val="tx2"/>
                </a:solidFill>
                <a:latin typeface="+mn-lt"/>
              </a:rPr>
              <a:t>14.3.3</a:t>
            </a:r>
            <a:r>
              <a:rPr lang="en-US" sz="2200" dirty="0">
                <a:latin typeface="+mn-lt"/>
              </a:rPr>
              <a:t> Delegates and the </a:t>
            </a:r>
            <a:r>
              <a:rPr lang="en-US" sz="2200" dirty="0" smtClean="0">
                <a:latin typeface="+mn-lt"/>
              </a:rPr>
              <a:t>Event-Handling Mechanism</a:t>
            </a:r>
          </a:p>
          <a:p>
            <a:pPr marL="486000" lvl="1" indent="0">
              <a:buNone/>
            </a:pPr>
            <a:r>
              <a:rPr lang="en-US" sz="2200" dirty="0" smtClean="0">
                <a:solidFill>
                  <a:schemeClr val="tx2"/>
                </a:solidFill>
                <a:latin typeface="+mn-lt"/>
              </a:rPr>
              <a:t>14.3.4</a:t>
            </a:r>
            <a:r>
              <a:rPr lang="en-US" sz="2200" b="1" dirty="0" smtClean="0">
                <a:solidFill>
                  <a:schemeClr val="tx2"/>
                </a:solidFill>
                <a:latin typeface="+mn-lt"/>
              </a:rPr>
              <a:t> </a:t>
            </a:r>
            <a:r>
              <a:rPr lang="en-US" sz="2200" dirty="0">
                <a:latin typeface="+mn-lt"/>
              </a:rPr>
              <a:t>Another Way to Create </a:t>
            </a:r>
            <a:r>
              <a:rPr lang="en-US" sz="2200" dirty="0" smtClean="0">
                <a:latin typeface="+mn-lt"/>
              </a:rPr>
              <a:t>Event Handlers</a:t>
            </a:r>
            <a:endParaRPr lang="en-US" sz="2200" dirty="0">
              <a:latin typeface="+mn-lt"/>
            </a:endParaRPr>
          </a:p>
          <a:p>
            <a:pPr marL="486000" lvl="1" indent="0">
              <a:buNone/>
            </a:pPr>
            <a:r>
              <a:rPr lang="en-US" sz="2200" dirty="0">
                <a:solidFill>
                  <a:schemeClr val="tx2"/>
                </a:solidFill>
                <a:latin typeface="+mn-lt"/>
              </a:rPr>
              <a:t>14.3.5</a:t>
            </a:r>
            <a:r>
              <a:rPr lang="en-US" sz="2200" b="1" dirty="0">
                <a:solidFill>
                  <a:schemeClr val="tx2"/>
                </a:solidFill>
                <a:latin typeface="+mn-lt"/>
              </a:rPr>
              <a:t> </a:t>
            </a:r>
            <a:r>
              <a:rPr lang="en-US" sz="2200" dirty="0">
                <a:latin typeface="+mn-lt"/>
              </a:rPr>
              <a:t>Locating Event Information</a:t>
            </a:r>
          </a:p>
        </p:txBody>
      </p:sp>
    </p:spTree>
    <p:extLst>
      <p:ext uri="{BB962C8B-B14F-4D97-AF65-F5344CB8AC3E}">
        <p14:creationId xmlns:p14="http://schemas.microsoft.com/office/powerpoint/2010/main" val="37017162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14.3 Event Handling </a:t>
            </a:r>
            <a:r>
              <a:rPr lang="en-US" sz="2000" b="0" dirty="0" smtClean="0"/>
              <a:t>(7 </a:t>
            </a:r>
            <a:r>
              <a:rPr lang="en-US" sz="2000" b="0" dirty="0"/>
              <a:t>of </a:t>
            </a:r>
            <a:r>
              <a:rPr lang="en-US" sz="2000" b="0" dirty="0" smtClean="0"/>
              <a:t>11)</a:t>
            </a:r>
            <a:endParaRPr lang="en-US" dirty="0"/>
          </a:p>
        </p:txBody>
      </p:sp>
      <p:sp>
        <p:nvSpPr>
          <p:cNvPr id="3" name="Text Placeholder 2"/>
          <p:cNvSpPr>
            <a:spLocks noGrp="1"/>
          </p:cNvSpPr>
          <p:nvPr>
            <p:ph type="body" idx="1"/>
          </p:nvPr>
        </p:nvSpPr>
        <p:spPr>
          <a:xfrm>
            <a:off x="457200" y="1600200"/>
            <a:ext cx="8229600" cy="4752474"/>
          </a:xfrm>
        </p:spPr>
        <p:txBody>
          <a:bodyPr/>
          <a:lstStyle/>
          <a:p>
            <a:r>
              <a:rPr lang="en-US" sz="2400" dirty="0">
                <a:latin typeface="+mn-lt"/>
              </a:rPr>
              <a:t>14.3.3 Delegates and the Event-Handling Mechanism</a:t>
            </a:r>
          </a:p>
          <a:p>
            <a:r>
              <a:rPr lang="en-US" sz="2400" dirty="0">
                <a:latin typeface="+mn-lt"/>
              </a:rPr>
              <a:t>Event handlers are connected to a control’s events via special objects called delegates.</a:t>
            </a:r>
          </a:p>
          <a:p>
            <a:r>
              <a:rPr lang="en-US" sz="2400" dirty="0">
                <a:latin typeface="+mn-lt"/>
              </a:rPr>
              <a:t>A </a:t>
            </a:r>
            <a:r>
              <a:rPr lang="en-US" sz="2400" dirty="0">
                <a:latin typeface="Consolas" panose="020B0609020204030204" pitchFamily="49" charset="0"/>
              </a:rPr>
              <a:t>delegate</a:t>
            </a:r>
            <a:r>
              <a:rPr lang="en-US" sz="2400" dirty="0">
                <a:latin typeface="+mn-lt"/>
              </a:rPr>
              <a:t> type declaration specifies the signature of a method—in event handling, </a:t>
            </a:r>
            <a:r>
              <a:rPr lang="en-US" sz="2400" dirty="0" smtClean="0">
                <a:latin typeface="+mn-lt"/>
              </a:rPr>
              <a:t>the </a:t>
            </a:r>
            <a:r>
              <a:rPr lang="en-US" sz="2400" dirty="0">
                <a:latin typeface="+mn-lt"/>
              </a:rPr>
              <a:t>signature specifies the return type and arguments for an event handler</a:t>
            </a:r>
            <a:r>
              <a:rPr lang="en-US" sz="2400" dirty="0" smtClean="0">
                <a:latin typeface="+mn-lt"/>
              </a:rPr>
              <a:t>.</a:t>
            </a:r>
            <a:endParaRPr lang="en-US" sz="2400" dirty="0">
              <a:latin typeface="+mn-lt"/>
            </a:endParaRPr>
          </a:p>
          <a:p>
            <a:r>
              <a:rPr lang="en-US" sz="2400" dirty="0">
                <a:latin typeface="+mn-lt"/>
              </a:rPr>
              <a:t>A </a:t>
            </a:r>
            <a:r>
              <a:rPr lang="en-US" sz="2400" dirty="0">
                <a:latin typeface="Consolas" panose="020B0609020204030204" pitchFamily="49" charset="0"/>
              </a:rPr>
              <a:t>delegate</a:t>
            </a:r>
            <a:r>
              <a:rPr lang="en-US" sz="2400" dirty="0">
                <a:latin typeface="+mn-lt"/>
              </a:rPr>
              <a:t> of type </a:t>
            </a:r>
            <a:r>
              <a:rPr lang="en-US" sz="2400" dirty="0">
                <a:latin typeface="Consolas" panose="020B0609020204030204" pitchFamily="49" charset="0"/>
              </a:rPr>
              <a:t>EventHandler</a:t>
            </a:r>
            <a:r>
              <a:rPr lang="en-US" sz="2400" dirty="0">
                <a:latin typeface="+mn-lt"/>
              </a:rPr>
              <a:t> can hold references to methods that return void and receive two parameters—one of type object and one of type </a:t>
            </a:r>
            <a:r>
              <a:rPr lang="en-US" sz="2400" dirty="0">
                <a:latin typeface="Consolas" panose="020B0609020204030204" pitchFamily="49" charset="0"/>
              </a:rPr>
              <a:t>EventArgs</a:t>
            </a:r>
            <a:r>
              <a:rPr lang="en-US" sz="2400" b="1" dirty="0">
                <a:latin typeface="+mn-lt"/>
              </a:rPr>
              <a:t>:</a:t>
            </a:r>
          </a:p>
          <a:p>
            <a:pPr lvl="1"/>
            <a:r>
              <a:rPr lang="en-US" sz="2400" dirty="0">
                <a:latin typeface="Consolas" panose="020B0609020204030204" pitchFamily="49" charset="0"/>
              </a:rPr>
              <a:t>public delegate void EventHandler(object sender, EventArgs 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5289958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14.3 Event Handling </a:t>
            </a:r>
            <a:r>
              <a:rPr lang="en-US" sz="2000" b="0" dirty="0" smtClean="0"/>
              <a:t>(8 </a:t>
            </a:r>
            <a:r>
              <a:rPr lang="en-US" sz="2000" b="0" dirty="0"/>
              <a:t>of 11)</a:t>
            </a:r>
            <a:endParaRPr lang="en-US" dirty="0"/>
          </a:p>
        </p:txBody>
      </p:sp>
      <p:sp>
        <p:nvSpPr>
          <p:cNvPr id="3" name="Text Placeholder 2"/>
          <p:cNvSpPr>
            <a:spLocks noGrp="1"/>
          </p:cNvSpPr>
          <p:nvPr>
            <p:ph type="body" idx="1"/>
          </p:nvPr>
        </p:nvSpPr>
        <p:spPr>
          <a:xfrm>
            <a:off x="457200" y="1600200"/>
            <a:ext cx="8229600" cy="3416271"/>
          </a:xfrm>
        </p:spPr>
        <p:txBody>
          <a:bodyPr/>
          <a:lstStyle/>
          <a:p>
            <a:r>
              <a:rPr lang="en-US" sz="2400" b="1" dirty="0">
                <a:latin typeface="+mn-lt"/>
              </a:rPr>
              <a:t>Indicating the Method that a Delegate Should Call</a:t>
            </a:r>
          </a:p>
          <a:p>
            <a:r>
              <a:rPr lang="en-US" sz="2400" dirty="0">
                <a:latin typeface="+mn-lt"/>
              </a:rPr>
              <a:t>A </a:t>
            </a:r>
            <a:r>
              <a:rPr lang="en-US" sz="2400" dirty="0">
                <a:latin typeface="Consolas" panose="020B0609020204030204" pitchFamily="49" charset="0"/>
              </a:rPr>
              <a:t>Button</a:t>
            </a:r>
            <a:r>
              <a:rPr lang="en-US" sz="2400" dirty="0">
                <a:latin typeface="+mn-lt"/>
              </a:rPr>
              <a:t> calls its </a:t>
            </a:r>
            <a:r>
              <a:rPr lang="en-US" sz="2400" dirty="0">
                <a:latin typeface="Consolas" panose="020B0609020204030204" pitchFamily="49" charset="0"/>
              </a:rPr>
              <a:t>EventHandler delegate </a:t>
            </a:r>
            <a:r>
              <a:rPr lang="en-US" sz="2400" dirty="0">
                <a:latin typeface="+mn-lt"/>
              </a:rPr>
              <a:t>in response to a click.</a:t>
            </a:r>
          </a:p>
          <a:p>
            <a:r>
              <a:rPr lang="en-US" sz="2400" dirty="0">
                <a:latin typeface="+mn-lt"/>
              </a:rPr>
              <a:t>The </a:t>
            </a:r>
            <a:r>
              <a:rPr lang="en-US" sz="2400" dirty="0">
                <a:latin typeface="Consolas" panose="020B0609020204030204" pitchFamily="49" charset="0"/>
              </a:rPr>
              <a:t>delegate’s</a:t>
            </a:r>
            <a:r>
              <a:rPr lang="en-US" sz="2400" dirty="0">
                <a:latin typeface="+mn-lt"/>
              </a:rPr>
              <a:t> job is to invoke the appropriate method.</a:t>
            </a:r>
          </a:p>
          <a:p>
            <a:r>
              <a:rPr lang="en-US" sz="2400" dirty="0">
                <a:latin typeface="+mn-lt"/>
              </a:rPr>
              <a:t>This code is added by Visual Studio when you double click the </a:t>
            </a:r>
            <a:r>
              <a:rPr lang="en-US" sz="2400" dirty="0">
                <a:latin typeface="Consolas" panose="020B0609020204030204" pitchFamily="49" charset="0"/>
              </a:rPr>
              <a:t>Button</a:t>
            </a:r>
            <a:r>
              <a:rPr lang="en-US" sz="2400" dirty="0">
                <a:latin typeface="+mn-lt"/>
              </a:rPr>
              <a:t> control in </a:t>
            </a:r>
            <a:r>
              <a:rPr lang="en-US" sz="2400" b="1" dirty="0">
                <a:latin typeface="+mn-lt"/>
              </a:rPr>
              <a:t>Design</a:t>
            </a:r>
            <a:r>
              <a:rPr lang="en-US" sz="2400" dirty="0">
                <a:latin typeface="+mn-lt"/>
              </a:rPr>
              <a:t> mode</a:t>
            </a:r>
            <a:r>
              <a:rPr lang="en-US" sz="2400" dirty="0" smtClean="0">
                <a:latin typeface="+mn-lt"/>
              </a:rPr>
              <a:t>:</a:t>
            </a:r>
          </a:p>
          <a:p>
            <a:pPr lvl="1"/>
            <a:r>
              <a:rPr lang="en-US" sz="2400" dirty="0" smtClean="0">
                <a:latin typeface="Consolas" panose="020B0609020204030204" pitchFamily="49" charset="0"/>
              </a:rPr>
              <a:t> </a:t>
            </a:r>
          </a:p>
        </p:txBody>
      </p:sp>
      <p:pic>
        <p:nvPicPr>
          <p:cNvPr id="5" name="Picture 4" descr="New system period event handler left parenthesis this period click button underscore click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110" y="4624371"/>
            <a:ext cx="7333917" cy="263208"/>
          </a:xfrm>
          <a:prstGeom prst="rect">
            <a:avLst/>
          </a:prstGeom>
        </p:spPr>
      </p:pic>
      <p:sp>
        <p:nvSpPr>
          <p:cNvPr id="4" name="Text Placeholder 3"/>
          <p:cNvSpPr>
            <a:spLocks noGrp="1"/>
          </p:cNvSpPr>
          <p:nvPr>
            <p:ph type="body" idx="2"/>
          </p:nvPr>
        </p:nvSpPr>
        <p:spPr>
          <a:xfrm>
            <a:off x="457200" y="5016471"/>
            <a:ext cx="8229600" cy="862148"/>
          </a:xfrm>
        </p:spPr>
        <p:txBody>
          <a:bodyPr/>
          <a:lstStyle/>
          <a:p>
            <a:r>
              <a:rPr lang="en-US" sz="2400" dirty="0">
                <a:latin typeface="+mn-lt"/>
              </a:rPr>
              <a:t>Adding more </a:t>
            </a:r>
            <a:r>
              <a:rPr lang="en-US" sz="2400" dirty="0">
                <a:latin typeface="Consolas" panose="020B0609020204030204" pitchFamily="49" charset="0"/>
              </a:rPr>
              <a:t>delegate</a:t>
            </a:r>
            <a:r>
              <a:rPr lang="en-US" sz="2400" dirty="0">
                <a:latin typeface="+mn-lt"/>
              </a:rPr>
              <a:t>s to an event is called multicast delegates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542350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14.3 Event Handling </a:t>
            </a:r>
            <a:r>
              <a:rPr lang="en-US" sz="2000" b="0" dirty="0" smtClean="0"/>
              <a:t>(9 </a:t>
            </a:r>
            <a:r>
              <a:rPr lang="en-US" sz="2000" b="0" dirty="0"/>
              <a:t>of 11)</a:t>
            </a:r>
            <a:endParaRPr lang="en-US" dirty="0"/>
          </a:p>
        </p:txBody>
      </p:sp>
      <p:sp>
        <p:nvSpPr>
          <p:cNvPr id="3" name="Text Placeholder 2"/>
          <p:cNvSpPr>
            <a:spLocks noGrp="1"/>
          </p:cNvSpPr>
          <p:nvPr>
            <p:ph type="body" idx="1"/>
          </p:nvPr>
        </p:nvSpPr>
        <p:spPr/>
        <p:txBody>
          <a:bodyPr/>
          <a:lstStyle/>
          <a:p>
            <a:r>
              <a:rPr lang="en-US" sz="2400" dirty="0">
                <a:latin typeface="+mn-lt"/>
              </a:rPr>
              <a:t>14.3.4 Another Way to Create Event Handlers</a:t>
            </a:r>
          </a:p>
          <a:p>
            <a:r>
              <a:rPr lang="en-US" sz="2400" b="1" dirty="0">
                <a:latin typeface="+mn-lt"/>
              </a:rPr>
              <a:t>Using the Properties Window to Create Event Handlers</a:t>
            </a:r>
          </a:p>
          <a:p>
            <a:r>
              <a:rPr lang="en-US" sz="2400" dirty="0">
                <a:latin typeface="+mn-lt"/>
              </a:rPr>
              <a:t>Controls can generate many different events.</a:t>
            </a:r>
          </a:p>
          <a:p>
            <a:r>
              <a:rPr lang="en-US" sz="2400" dirty="0">
                <a:latin typeface="+mn-lt"/>
              </a:rPr>
              <a:t>Clicking the </a:t>
            </a:r>
            <a:r>
              <a:rPr lang="en-US" sz="2400" b="1" dirty="0">
                <a:latin typeface="+mn-lt"/>
              </a:rPr>
              <a:t>Events</a:t>
            </a:r>
            <a:r>
              <a:rPr lang="en-US" sz="2400" dirty="0">
                <a:latin typeface="+mn-lt"/>
              </a:rPr>
              <a:t> icon (the lightning-bolt icon) in the </a:t>
            </a:r>
            <a:r>
              <a:rPr lang="en-US" sz="2400" b="1" dirty="0">
                <a:latin typeface="+mn-lt"/>
              </a:rPr>
              <a:t>Properties</a:t>
            </a:r>
            <a:r>
              <a:rPr lang="en-US" sz="2400" dirty="0">
                <a:latin typeface="+mn-lt"/>
              </a:rPr>
              <a:t> window </a:t>
            </a:r>
            <a:r>
              <a:rPr lang="en-US" sz="2400" dirty="0" smtClean="0">
                <a:latin typeface="+mn-lt"/>
              </a:rPr>
              <a:t>(Figure.</a:t>
            </a:r>
            <a:r>
              <a:rPr lang="en-US" sz="2400" dirty="0">
                <a:latin typeface="+mn-lt"/>
              </a:rPr>
              <a:t> 14.8), displays all the events for the selected control</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5768192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solidFill>
                  <a:schemeClr val="tx2"/>
                </a:solidFill>
              </a:rPr>
              <a:t>Figure 14.8 </a:t>
            </a:r>
            <a:r>
              <a:rPr lang="en-US" dirty="0">
                <a:solidFill>
                  <a:schemeClr val="tx2"/>
                </a:solidFill>
              </a:rPr>
              <a:t>Viewing Events for a </a:t>
            </a:r>
            <a:r>
              <a:rPr lang="en-US" dirty="0">
                <a:solidFill>
                  <a:schemeClr val="tx2"/>
                </a:solidFill>
                <a:latin typeface="Consolas" panose="020B0609020204030204" pitchFamily="49" charset="0"/>
              </a:rPr>
              <a:t>Button </a:t>
            </a:r>
            <a:r>
              <a:rPr lang="en-US" dirty="0">
                <a:solidFill>
                  <a:schemeClr val="tx2"/>
                </a:solidFill>
              </a:rPr>
              <a:t>Control in the Properties Window</a:t>
            </a:r>
          </a:p>
        </p:txBody>
      </p:sp>
      <p:pic>
        <p:nvPicPr>
          <p:cNvPr id="4" name="Picture 3" descr="The properties window. The top of the window displays a drop down list. The option, click button system, period, forms, period, button, is selected. Below is a toolbar that contains the properties icon and event icon. Beneath the toolbar is a list of events, such as click, client size changed, context menu strip. The event, click, selec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247" y="1835238"/>
            <a:ext cx="7577507" cy="2860474"/>
          </a:xfrm>
          <a:prstGeom prst="rect">
            <a:avLst/>
          </a:prstGeom>
        </p:spPr>
      </p:pic>
    </p:spTree>
    <p:extLst>
      <p:ext uri="{BB962C8B-B14F-4D97-AF65-F5344CB8AC3E}">
        <p14:creationId xmlns:p14="http://schemas.microsoft.com/office/powerpoint/2010/main" val="3070054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14.3 Event Handling </a:t>
            </a:r>
            <a:r>
              <a:rPr lang="en-US" sz="2000" b="0" dirty="0" smtClean="0"/>
              <a:t>(10 </a:t>
            </a:r>
            <a:r>
              <a:rPr lang="en-US" sz="2000" b="0" dirty="0"/>
              <a:t>of 11)</a:t>
            </a:r>
            <a:endParaRPr lang="en-US" dirty="0"/>
          </a:p>
        </p:txBody>
      </p:sp>
      <p:sp>
        <p:nvSpPr>
          <p:cNvPr id="3" name="Text Placeholder 2"/>
          <p:cNvSpPr>
            <a:spLocks noGrp="1"/>
          </p:cNvSpPr>
          <p:nvPr>
            <p:ph type="body" idx="1"/>
          </p:nvPr>
        </p:nvSpPr>
        <p:spPr/>
        <p:txBody>
          <a:bodyPr/>
          <a:lstStyle/>
          <a:p>
            <a:r>
              <a:rPr lang="en-US" altLang="en-US" sz="2400" dirty="0">
                <a:latin typeface="+mn-lt"/>
              </a:rPr>
              <a:t>14.3.5 Locating Event Information</a:t>
            </a:r>
          </a:p>
          <a:p>
            <a:r>
              <a:rPr lang="en-US" altLang="en-US" sz="2400" dirty="0">
                <a:latin typeface="+mn-lt"/>
              </a:rPr>
              <a:t>Read the Visual Studio documentation to learn about the different events raised by each control</a:t>
            </a:r>
            <a:r>
              <a:rPr lang="en-US" altLang="en-US" sz="2400" dirty="0" smtClean="0">
                <a:latin typeface="+mn-lt"/>
              </a:rPr>
              <a:t>.</a:t>
            </a:r>
            <a:endParaRPr lang="en-US" altLang="en-US" sz="2400" dirty="0">
              <a:latin typeface="+mn-lt"/>
            </a:endParaRPr>
          </a:p>
          <a:p>
            <a:r>
              <a:rPr lang="en-US" altLang="en-US" sz="2400" dirty="0">
                <a:latin typeface="+mn-lt"/>
              </a:rPr>
              <a:t>To do this, select a control in the </a:t>
            </a:r>
            <a:r>
              <a:rPr lang="en-US" altLang="en-US" sz="2400" dirty="0" smtClean="0">
                <a:latin typeface="+mn-lt"/>
              </a:rPr>
              <a:t>I</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E </a:t>
            </a:r>
            <a:r>
              <a:rPr lang="en-US" altLang="en-US" sz="2400" dirty="0">
                <a:latin typeface="+mn-lt"/>
              </a:rPr>
              <a:t>and press the </a:t>
            </a:r>
            <a:r>
              <a:rPr lang="en-US" altLang="en-US" sz="2400" b="1" dirty="0">
                <a:latin typeface="+mn-lt"/>
              </a:rPr>
              <a:t>F1 </a:t>
            </a:r>
            <a:r>
              <a:rPr lang="en-US" altLang="en-US" sz="2400" dirty="0">
                <a:latin typeface="+mn-lt"/>
              </a:rPr>
              <a:t>key to display that control’s online help </a:t>
            </a:r>
            <a:r>
              <a:rPr lang="en-US" altLang="en-US" sz="2400" dirty="0" smtClean="0">
                <a:latin typeface="+mn-lt"/>
              </a:rPr>
              <a:t>(Figure. </a:t>
            </a:r>
            <a:r>
              <a:rPr lang="en-US" altLang="en-US" sz="2400" dirty="0">
                <a:latin typeface="+mn-lt"/>
              </a:rPr>
              <a:t>14.9</a:t>
            </a:r>
            <a:r>
              <a:rPr lang="en-US" altLang="en-US" sz="2400" dirty="0" smtClean="0">
                <a:latin typeface="+mn-lt"/>
              </a:rPr>
              <a:t>).</a:t>
            </a:r>
            <a:endParaRPr lang="en-US" altLang="en-US" sz="2400" dirty="0">
              <a:latin typeface="+mn-lt"/>
            </a:endParaRPr>
          </a:p>
          <a:p>
            <a:r>
              <a:rPr lang="en-US" altLang="en-US" sz="2400" dirty="0">
                <a:latin typeface="+mn-lt"/>
              </a:rPr>
              <a:t>The web page that's displayed contains basic information about the control’s class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2828858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14.9 </a:t>
            </a:r>
            <a:r>
              <a:rPr lang="en-US" dirty="0"/>
              <a:t>Link to List of </a:t>
            </a:r>
            <a:r>
              <a:rPr lang="en-US" dirty="0">
                <a:latin typeface="Consolas" panose="020B0609020204030204" pitchFamily="49" charset="0"/>
              </a:rPr>
              <a:t>Button</a:t>
            </a:r>
            <a:r>
              <a:rPr lang="en-US" dirty="0"/>
              <a:t> Events</a:t>
            </a:r>
          </a:p>
        </p:txBody>
      </p:sp>
      <p:pic>
        <p:nvPicPr>
          <p:cNvPr id="4" name="Picture 3" descr="The online help window. The page is divided into three columns. The left column lists control classes. The option for button class is selected. Selecting a class expands a list of links to supporting events relating to the class, such as button methods, button properties, and button events. Information on the class is displayed in the center column, including namespace, assembly, and inheritance hierarch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47361"/>
            <a:ext cx="7467600" cy="4038600"/>
          </a:xfrm>
          <a:prstGeom prst="rect">
            <a:avLst/>
          </a:prstGeom>
        </p:spPr>
      </p:pic>
    </p:spTree>
    <p:extLst>
      <p:ext uri="{BB962C8B-B14F-4D97-AF65-F5344CB8AC3E}">
        <p14:creationId xmlns:p14="http://schemas.microsoft.com/office/powerpoint/2010/main" val="16911706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14.3 Event Handling </a:t>
            </a:r>
            <a:r>
              <a:rPr lang="en-US" sz="2000" b="0" dirty="0" smtClean="0"/>
              <a:t>(11 </a:t>
            </a:r>
            <a:r>
              <a:rPr lang="en-US" sz="2000" b="0" dirty="0"/>
              <a:t>of 11)</a:t>
            </a:r>
            <a:endParaRPr lang="en-US" dirty="0"/>
          </a:p>
        </p:txBody>
      </p:sp>
      <p:sp>
        <p:nvSpPr>
          <p:cNvPr id="3" name="Text Placeholder 2"/>
          <p:cNvSpPr>
            <a:spLocks noGrp="1"/>
          </p:cNvSpPr>
          <p:nvPr>
            <p:ph type="body" idx="1"/>
          </p:nvPr>
        </p:nvSpPr>
        <p:spPr/>
        <p:txBody>
          <a:bodyPr/>
          <a:lstStyle/>
          <a:p>
            <a:r>
              <a:rPr lang="en-US" altLang="en-US" sz="2400" dirty="0">
                <a:latin typeface="+mn-lt"/>
              </a:rPr>
              <a:t>Click the name of an event to view its description and examples of its use.</a:t>
            </a:r>
          </a:p>
          <a:p>
            <a:r>
              <a:rPr lang="en-US" altLang="en-US" sz="2400" dirty="0">
                <a:latin typeface="+mn-lt"/>
              </a:rPr>
              <a:t>We selected the </a:t>
            </a:r>
            <a:r>
              <a:rPr lang="en-US" altLang="en-US" sz="2400" dirty="0">
                <a:latin typeface="Consolas" panose="020B0609020204030204" pitchFamily="49" charset="0"/>
              </a:rPr>
              <a:t>Click</a:t>
            </a:r>
            <a:r>
              <a:rPr lang="en-US" altLang="en-US" sz="2400" dirty="0">
                <a:latin typeface="+mn-lt"/>
              </a:rPr>
              <a:t> event to display the information in </a:t>
            </a:r>
            <a:r>
              <a:rPr lang="en-US" altLang="en-US" sz="2400" dirty="0" smtClean="0">
                <a:latin typeface="+mn-lt"/>
              </a:rPr>
              <a:t>Figure.</a:t>
            </a:r>
            <a:r>
              <a:rPr lang="en-US" altLang="en-US" sz="2400" dirty="0">
                <a:latin typeface="+mn-lt"/>
              </a:rPr>
              <a:t> 14.10</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8885704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14.10 Click Event Details</a:t>
            </a:r>
          </a:p>
        </p:txBody>
      </p:sp>
      <p:pic>
        <p:nvPicPr>
          <p:cNvPr id="4" name="Picture 3" descr="The online help window. In the left column, the option, click event, is selected. The center column displays a description, syntax, and remarks for control click event. The event’s delegate type is displayed in the synta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637" y="1716019"/>
            <a:ext cx="6788727" cy="4548909"/>
          </a:xfrm>
          <a:prstGeom prst="rect">
            <a:avLst/>
          </a:prstGeom>
        </p:spPr>
      </p:pic>
    </p:spTree>
    <p:extLst>
      <p:ext uri="{BB962C8B-B14F-4D97-AF65-F5344CB8AC3E}">
        <p14:creationId xmlns:p14="http://schemas.microsoft.com/office/powerpoint/2010/main" val="36692146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14.4</a:t>
            </a:r>
            <a:r>
              <a:rPr lang="en-US" dirty="0"/>
              <a:t> Control Properties and </a:t>
            </a:r>
            <a:r>
              <a:rPr lang="en-US" dirty="0" smtClean="0"/>
              <a:t>Layout </a:t>
            </a:r>
            <a:r>
              <a:rPr lang="en-US" sz="2000" b="0" dirty="0" smtClean="0"/>
              <a:t>(1 of 5)</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Controls derive from class </a:t>
            </a:r>
            <a:r>
              <a:rPr lang="en-US" altLang="en-US" sz="2400" dirty="0">
                <a:latin typeface="Consolas" panose="020B0609020204030204" pitchFamily="49" charset="0"/>
              </a:rPr>
              <a:t>Control</a:t>
            </a:r>
            <a:r>
              <a:rPr lang="en-US" altLang="en-US" sz="2400" dirty="0">
                <a:latin typeface="+mn-lt"/>
              </a:rPr>
              <a:t> (namespace </a:t>
            </a:r>
            <a:r>
              <a:rPr lang="en-US" altLang="en-US" sz="2400" dirty="0">
                <a:latin typeface="Consolas" panose="020B0609020204030204" pitchFamily="49" charset="0"/>
              </a:rPr>
              <a:t>System.Windows.Forms</a:t>
            </a:r>
            <a:r>
              <a:rPr lang="en-US" altLang="en-US" sz="2400" dirty="0" smtClean="0">
                <a:latin typeface="+mn-lt"/>
              </a:rPr>
              <a:t>).</a:t>
            </a:r>
          </a:p>
          <a:p>
            <a:r>
              <a:rPr lang="en-US" altLang="en-US" sz="2400" dirty="0" smtClean="0">
                <a:latin typeface="+mn-lt"/>
              </a:rPr>
              <a:t>Figure </a:t>
            </a:r>
            <a:r>
              <a:rPr lang="en-US" altLang="en-US" sz="2400" dirty="0">
                <a:latin typeface="+mn-lt"/>
              </a:rPr>
              <a:t>14.11 lists some of class </a:t>
            </a:r>
            <a:r>
              <a:rPr lang="en-US" altLang="en-US" sz="2400" dirty="0">
                <a:latin typeface="Consolas" panose="020B0609020204030204" pitchFamily="49" charset="0"/>
              </a:rPr>
              <a:t>Control</a:t>
            </a:r>
            <a:r>
              <a:rPr lang="en-US" altLang="en-US" sz="2400" b="1" dirty="0">
                <a:latin typeface="+mn-lt"/>
              </a:rPr>
              <a:t>’</a:t>
            </a:r>
            <a:r>
              <a:rPr lang="en-US" altLang="en-US" sz="2400" dirty="0" smtClean="0">
                <a:latin typeface="+mn-lt"/>
              </a:rPr>
              <a:t>s </a:t>
            </a:r>
            <a:r>
              <a:rPr lang="en-US" altLang="en-US" sz="2400" dirty="0">
                <a:latin typeface="+mn-lt"/>
              </a:rPr>
              <a:t>properties and methods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6307808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t>
            </a:r>
            <a:r>
              <a:rPr lang="en-US" dirty="0"/>
              <a:t>14.11 Class </a:t>
            </a:r>
            <a:r>
              <a:rPr lang="en-US" dirty="0">
                <a:latin typeface="Consolas" panose="020B0609020204030204" pitchFamily="49" charset="0"/>
              </a:rPr>
              <a:t>Control</a:t>
            </a:r>
            <a:r>
              <a:rPr lang="en-US" dirty="0"/>
              <a:t> Properties and </a:t>
            </a:r>
            <a:r>
              <a:rPr lang="en-US" dirty="0" smtClean="0"/>
              <a:t>Methods </a:t>
            </a:r>
            <a:r>
              <a:rPr lang="en-US" sz="2000" b="0" dirty="0" smtClean="0"/>
              <a:t>(1 of 3)</a:t>
            </a:r>
            <a:endParaRPr lang="en-US" sz="2000" b="0" dirty="0"/>
          </a:p>
        </p:txBody>
      </p:sp>
      <p:sp>
        <p:nvSpPr>
          <p:cNvPr id="3" name="Text Placeholder 2"/>
          <p:cNvSpPr>
            <a:spLocks noGrp="1"/>
          </p:cNvSpPr>
          <p:nvPr>
            <p:ph type="body" idx="1"/>
          </p:nvPr>
        </p:nvSpPr>
        <p:spPr>
          <a:xfrm>
            <a:off x="457200" y="1548425"/>
            <a:ext cx="8229600" cy="343126"/>
          </a:xfrm>
        </p:spPr>
        <p:txBody>
          <a:bodyPr/>
          <a:lstStyle/>
          <a:p>
            <a:pPr marL="0" indent="0">
              <a:buNone/>
            </a:pPr>
            <a:r>
              <a:rPr lang="en-US" b="1" dirty="0">
                <a:solidFill>
                  <a:schemeClr val="tx1"/>
                </a:solidFill>
                <a:latin typeface="+mn-lt"/>
              </a:rPr>
              <a:t>Common </a:t>
            </a:r>
            <a:r>
              <a:rPr lang="en-US" b="1" dirty="0" smtClean="0">
                <a:solidFill>
                  <a:schemeClr val="tx1"/>
                </a:solidFill>
                <a:latin typeface="+mn-lt"/>
              </a:rPr>
              <a:t>Properties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802680114"/>
              </p:ext>
            </p:extLst>
          </p:nvPr>
        </p:nvGraphicFramePr>
        <p:xfrm>
          <a:off x="545691" y="2127326"/>
          <a:ext cx="8096865" cy="4053840"/>
        </p:xfrm>
        <a:graphic>
          <a:graphicData uri="http://schemas.openxmlformats.org/drawingml/2006/table">
            <a:tbl>
              <a:tblPr firstRow="1" bandRow="1">
                <a:tableStyleId>{5940675A-B579-460E-94D1-54222C63F5DA}</a:tableStyleId>
              </a:tblPr>
              <a:tblGrid>
                <a:gridCol w="2422099">
                  <a:extLst>
                    <a:ext uri="{9D8B030D-6E8A-4147-A177-3AD203B41FA5}">
                      <a16:colId xmlns:a16="http://schemas.microsoft.com/office/drawing/2014/main" val="2882440575"/>
                    </a:ext>
                  </a:extLst>
                </a:gridCol>
                <a:gridCol w="5674766">
                  <a:extLst>
                    <a:ext uri="{9D8B030D-6E8A-4147-A177-3AD203B41FA5}">
                      <a16:colId xmlns:a16="http://schemas.microsoft.com/office/drawing/2014/main" val="528755106"/>
                    </a:ext>
                  </a:extLst>
                </a:gridCol>
              </a:tblGrid>
              <a:tr h="409460">
                <a:tc>
                  <a:txBody>
                    <a:bodyPr/>
                    <a:lstStyle/>
                    <a:p>
                      <a:r>
                        <a:rPr lang="en-US" sz="1600" b="1" i="0" u="none" strike="noStrike" cap="none" dirty="0" smtClean="0">
                          <a:solidFill>
                            <a:schemeClr val="dk1"/>
                          </a:solidFill>
                          <a:latin typeface="Consolas" panose="020B0609020204030204" pitchFamily="49" charset="0"/>
                          <a:ea typeface="Arial"/>
                          <a:cs typeface="Arial"/>
                          <a:sym typeface="Arial"/>
                        </a:rPr>
                        <a:t>Class Control</a:t>
                      </a:r>
                    </a:p>
                    <a:p>
                      <a:r>
                        <a:rPr lang="en-US" sz="1600" b="1" i="0" u="none" strike="noStrike" cap="none" baseline="0" dirty="0" smtClean="0">
                          <a:solidFill>
                            <a:schemeClr val="tx1"/>
                          </a:solidFill>
                          <a:latin typeface="+mn-lt"/>
                          <a:ea typeface="+mn-ea"/>
                          <a:cs typeface="+mn-cs"/>
                          <a:sym typeface="Arial"/>
                        </a:rPr>
                        <a:t>properties and methods</a:t>
                      </a:r>
                      <a:endParaRPr lang="en-US" sz="1600" b="1" i="0" dirty="0"/>
                    </a:p>
                  </a:txBody>
                  <a:tcPr anchor="b"/>
                </a:tc>
                <a:tc>
                  <a:txBody>
                    <a:bodyPr/>
                    <a:lstStyle/>
                    <a:p>
                      <a:r>
                        <a:rPr lang="en-US" sz="1600" b="1" i="0" u="none" strike="noStrike" cap="none" baseline="0" dirty="0" smtClean="0">
                          <a:solidFill>
                            <a:schemeClr val="tx1"/>
                          </a:solidFill>
                          <a:latin typeface="+mn-lt"/>
                          <a:ea typeface="+mn-ea"/>
                          <a:cs typeface="+mn-cs"/>
                          <a:sym typeface="Arial"/>
                        </a:rPr>
                        <a:t>Description</a:t>
                      </a:r>
                      <a:endParaRPr lang="en-US" sz="1600" b="1" i="0" dirty="0"/>
                    </a:p>
                  </a:txBody>
                  <a:tcPr anchor="b"/>
                </a:tc>
                <a:extLst>
                  <a:ext uri="{0D108BD9-81ED-4DB2-BD59-A6C34878D82A}">
                    <a16:rowId xmlns:a16="http://schemas.microsoft.com/office/drawing/2014/main" val="1244668459"/>
                  </a:ext>
                </a:extLst>
              </a:tr>
              <a:tr h="166817">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BackColor</a:t>
                      </a:r>
                      <a:endParaRPr lang="en-US" sz="1600" b="0" i="0" u="none" strike="noStrike" cap="none" dirty="0">
                        <a:solidFill>
                          <a:schemeClr val="dk1"/>
                        </a:solidFill>
                        <a:latin typeface="Consolas" panose="020B0609020204030204" pitchFamily="49" charset="0"/>
                        <a:ea typeface="Arial"/>
                        <a:cs typeface="Arial"/>
                        <a:sym typeface="Arial"/>
                      </a:endParaRPr>
                    </a:p>
                  </a:txBody>
                  <a:tcPr anchor="ctr"/>
                </a:tc>
                <a:tc>
                  <a:txBody>
                    <a:bodyPr/>
                    <a:lstStyle/>
                    <a:p>
                      <a:r>
                        <a:rPr lang="en-US" sz="1600" b="0" i="0" u="none" strike="noStrike" cap="none" baseline="0" dirty="0" smtClean="0">
                          <a:solidFill>
                            <a:schemeClr val="tx1"/>
                          </a:solidFill>
                          <a:latin typeface="+mn-lt"/>
                          <a:ea typeface="+mn-ea"/>
                          <a:cs typeface="+mn-cs"/>
                          <a:sym typeface="Arial"/>
                        </a:rPr>
                        <a:t>The control’s background color.</a:t>
                      </a:r>
                      <a:endParaRPr lang="en-US" sz="1600" i="0" dirty="0"/>
                    </a:p>
                  </a:txBody>
                  <a:tcPr anchor="ctr"/>
                </a:tc>
                <a:extLst>
                  <a:ext uri="{0D108BD9-81ED-4DB2-BD59-A6C34878D82A}">
                    <a16:rowId xmlns:a16="http://schemas.microsoft.com/office/drawing/2014/main" val="3974291014"/>
                  </a:ext>
                </a:extLst>
              </a:tr>
              <a:tr h="166817">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BackgroundImage</a:t>
                      </a:r>
                      <a:endParaRPr lang="en-US" sz="1600" b="0" i="0" u="none" strike="noStrike" cap="none" dirty="0">
                        <a:solidFill>
                          <a:schemeClr val="dk1"/>
                        </a:solidFill>
                        <a:latin typeface="Consolas" panose="020B0609020204030204" pitchFamily="49" charset="0"/>
                        <a:ea typeface="Arial"/>
                        <a:cs typeface="Arial"/>
                        <a:sym typeface="Arial"/>
                      </a:endParaRPr>
                    </a:p>
                  </a:txBody>
                  <a:tcPr anchor="ctr"/>
                </a:tc>
                <a:tc>
                  <a:txBody>
                    <a:bodyPr/>
                    <a:lstStyle/>
                    <a:p>
                      <a:r>
                        <a:rPr lang="en-US" sz="1600" b="0" i="0" u="none" strike="noStrike" cap="none" baseline="0" dirty="0" smtClean="0">
                          <a:solidFill>
                            <a:schemeClr val="tx1"/>
                          </a:solidFill>
                          <a:latin typeface="+mn-lt"/>
                          <a:ea typeface="+mn-ea"/>
                          <a:cs typeface="+mn-cs"/>
                          <a:sym typeface="Arial"/>
                        </a:rPr>
                        <a:t>The control’s background image.</a:t>
                      </a:r>
                      <a:endParaRPr lang="en-US" sz="1600" i="0" dirty="0"/>
                    </a:p>
                  </a:txBody>
                  <a:tcPr anchor="ctr"/>
                </a:tc>
                <a:extLst>
                  <a:ext uri="{0D108BD9-81ED-4DB2-BD59-A6C34878D82A}">
                    <a16:rowId xmlns:a16="http://schemas.microsoft.com/office/drawing/2014/main" val="3366232289"/>
                  </a:ext>
                </a:extLst>
              </a:tr>
              <a:tr h="530782">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Enabled</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Specifies whether the control is </a:t>
                      </a:r>
                      <a:r>
                        <a:rPr lang="en-US" sz="1600" b="1" i="0" u="none" strike="noStrike" cap="none" baseline="0" dirty="0" smtClean="0">
                          <a:solidFill>
                            <a:schemeClr val="tx1"/>
                          </a:solidFill>
                          <a:latin typeface="+mn-lt"/>
                          <a:ea typeface="+mn-ea"/>
                          <a:cs typeface="+mn-cs"/>
                          <a:sym typeface="Arial"/>
                        </a:rPr>
                        <a:t>enabled</a:t>
                      </a:r>
                      <a:r>
                        <a:rPr lang="en-US" sz="1600" b="0" i="0" u="none" strike="noStrike" cap="none" baseline="0" dirty="0" smtClean="0">
                          <a:solidFill>
                            <a:schemeClr val="tx1"/>
                          </a:solidFill>
                          <a:latin typeface="+mn-lt"/>
                          <a:ea typeface="+mn-ea"/>
                          <a:cs typeface="+mn-cs"/>
                          <a:sym typeface="Arial"/>
                        </a:rPr>
                        <a:t> (i.e., if the user can interact with it). Typically, portions of a </a:t>
                      </a:r>
                      <a:r>
                        <a:rPr lang="en-US" sz="1600" b="1" i="0" u="none" strike="noStrike" cap="none" baseline="0" dirty="0" smtClean="0">
                          <a:solidFill>
                            <a:schemeClr val="tx1"/>
                          </a:solidFill>
                          <a:latin typeface="+mn-lt"/>
                          <a:ea typeface="+mn-ea"/>
                          <a:cs typeface="+mn-cs"/>
                          <a:sym typeface="Arial"/>
                        </a:rPr>
                        <a:t>disabled</a:t>
                      </a:r>
                      <a:r>
                        <a:rPr lang="en-US" sz="1600" b="0" i="0" u="none" strike="noStrike" cap="none" baseline="0" dirty="0" smtClean="0">
                          <a:solidFill>
                            <a:schemeClr val="tx1"/>
                          </a:solidFill>
                          <a:latin typeface="+mn-lt"/>
                          <a:ea typeface="+mn-ea"/>
                          <a:cs typeface="+mn-cs"/>
                          <a:sym typeface="Arial"/>
                        </a:rPr>
                        <a:t> control appear “grayed out” as a visual indication to the user that the control is disabled.</a:t>
                      </a:r>
                      <a:endParaRPr lang="en-US" sz="1600" i="0" dirty="0"/>
                    </a:p>
                  </a:txBody>
                  <a:tcPr anchor="ctr"/>
                </a:tc>
                <a:extLst>
                  <a:ext uri="{0D108BD9-81ED-4DB2-BD59-A6C34878D82A}">
                    <a16:rowId xmlns:a16="http://schemas.microsoft.com/office/drawing/2014/main" val="218511528"/>
                  </a:ext>
                </a:extLst>
              </a:tr>
              <a:tr h="288139">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Focused</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Indicates whether the control </a:t>
                      </a:r>
                      <a:r>
                        <a:rPr lang="en-US" sz="1600" b="1" i="0" u="none" strike="noStrike" cap="none" baseline="0" dirty="0" smtClean="0">
                          <a:solidFill>
                            <a:schemeClr val="tx1"/>
                          </a:solidFill>
                          <a:latin typeface="+mn-lt"/>
                          <a:ea typeface="+mn-ea"/>
                          <a:cs typeface="+mn-cs"/>
                          <a:sym typeface="Arial"/>
                        </a:rPr>
                        <a:t>has the focus </a:t>
                      </a:r>
                      <a:r>
                        <a:rPr lang="en-US" sz="1600" b="0" i="0" u="none" strike="noStrike" cap="none" baseline="0" dirty="0" smtClean="0">
                          <a:solidFill>
                            <a:schemeClr val="tx1"/>
                          </a:solidFill>
                          <a:latin typeface="+mn-lt"/>
                          <a:ea typeface="+mn-ea"/>
                          <a:cs typeface="+mn-cs"/>
                          <a:sym typeface="Arial"/>
                        </a:rPr>
                        <a:t>(only available at runtime).</a:t>
                      </a:r>
                      <a:endParaRPr lang="en-US" sz="1600" i="0" dirty="0"/>
                    </a:p>
                  </a:txBody>
                  <a:tcPr anchor="ctr"/>
                </a:tc>
                <a:extLst>
                  <a:ext uri="{0D108BD9-81ED-4DB2-BD59-A6C34878D82A}">
                    <a16:rowId xmlns:a16="http://schemas.microsoft.com/office/drawing/2014/main" val="2914280108"/>
                  </a:ext>
                </a:extLst>
              </a:tr>
              <a:tr h="166817">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Font</a:t>
                      </a:r>
                      <a:endParaRPr lang="en-US" sz="1600" b="0" i="0" u="none" strike="noStrike" cap="none" dirty="0">
                        <a:solidFill>
                          <a:schemeClr val="dk1"/>
                        </a:solidFill>
                        <a:latin typeface="Consolas" panose="020B0609020204030204" pitchFamily="49" charset="0"/>
                        <a:ea typeface="Arial"/>
                        <a:cs typeface="Arial"/>
                        <a:sym typeface="Arial"/>
                      </a:endParaRPr>
                    </a:p>
                  </a:txBody>
                  <a:tcPr anchor="ctr"/>
                </a:tc>
                <a:tc>
                  <a:txBody>
                    <a:bodyPr/>
                    <a:lstStyle/>
                    <a:p>
                      <a:r>
                        <a:rPr lang="en-US" sz="1600" b="0" i="0" u="none" strike="noStrike" cap="none" baseline="0" dirty="0" smtClean="0">
                          <a:solidFill>
                            <a:schemeClr val="tx1"/>
                          </a:solidFill>
                          <a:latin typeface="+mn-lt"/>
                          <a:ea typeface="+mn-ea"/>
                          <a:cs typeface="+mn-cs"/>
                          <a:sym typeface="Arial"/>
                        </a:rPr>
                        <a:t>The </a:t>
                      </a:r>
                      <a:r>
                        <a:rPr lang="en-US" sz="1600" b="0" i="0" u="none" strike="noStrike" cap="none" dirty="0" smtClean="0">
                          <a:solidFill>
                            <a:schemeClr val="dk1"/>
                          </a:solidFill>
                          <a:latin typeface="Consolas" panose="020B0609020204030204" pitchFamily="49" charset="0"/>
                          <a:ea typeface="Arial"/>
                          <a:cs typeface="Arial"/>
                          <a:sym typeface="Arial"/>
                        </a:rPr>
                        <a:t>Font</a:t>
                      </a:r>
                      <a:r>
                        <a:rPr lang="en-US" sz="1600" b="0" i="0" u="none" strike="noStrike" cap="none" baseline="0" dirty="0" smtClean="0">
                          <a:solidFill>
                            <a:schemeClr val="tx1"/>
                          </a:solidFill>
                          <a:latin typeface="+mn-lt"/>
                          <a:ea typeface="+mn-ea"/>
                          <a:cs typeface="+mn-cs"/>
                          <a:sym typeface="Arial"/>
                        </a:rPr>
                        <a:t> used to display the control’s text.</a:t>
                      </a:r>
                      <a:endParaRPr lang="en-US" sz="1600" i="0" dirty="0"/>
                    </a:p>
                  </a:txBody>
                  <a:tcPr anchor="ctr"/>
                </a:tc>
                <a:extLst>
                  <a:ext uri="{0D108BD9-81ED-4DB2-BD59-A6C34878D82A}">
                    <a16:rowId xmlns:a16="http://schemas.microsoft.com/office/drawing/2014/main" val="126652761"/>
                  </a:ext>
                </a:extLst>
              </a:tr>
              <a:tr h="288139">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ForeColor</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The control’s foreground color. This usually determines the color of the text in the </a:t>
                      </a:r>
                      <a:r>
                        <a:rPr lang="en-US" sz="1600" b="0" i="0" u="none" strike="noStrike" cap="none" dirty="0" smtClean="0">
                          <a:solidFill>
                            <a:schemeClr val="dk1"/>
                          </a:solidFill>
                          <a:latin typeface="Consolas" panose="020B0609020204030204" pitchFamily="49" charset="0"/>
                          <a:ea typeface="Arial"/>
                          <a:cs typeface="Arial"/>
                          <a:sym typeface="Arial"/>
                        </a:rPr>
                        <a:t>Text</a:t>
                      </a:r>
                      <a:r>
                        <a:rPr lang="en-US" sz="1600" b="0" i="0" u="none" strike="noStrike" cap="none" baseline="0" dirty="0" smtClean="0">
                          <a:solidFill>
                            <a:schemeClr val="tx1"/>
                          </a:solidFill>
                          <a:latin typeface="+mn-lt"/>
                          <a:ea typeface="+mn-ea"/>
                          <a:cs typeface="+mn-cs"/>
                          <a:sym typeface="Arial"/>
                        </a:rPr>
                        <a:t> property.</a:t>
                      </a:r>
                      <a:endParaRPr lang="en-US" sz="1600" i="0" dirty="0"/>
                    </a:p>
                  </a:txBody>
                  <a:tcPr anchor="ctr"/>
                </a:tc>
                <a:extLst>
                  <a:ext uri="{0D108BD9-81ED-4DB2-BD59-A6C34878D82A}">
                    <a16:rowId xmlns:a16="http://schemas.microsoft.com/office/drawing/2014/main" val="1577315138"/>
                  </a:ext>
                </a:extLst>
              </a:tr>
            </a:tbl>
          </a:graphicData>
        </a:graphic>
      </p:graphicFrame>
    </p:spTree>
    <p:extLst>
      <p:ext uri="{BB962C8B-B14F-4D97-AF65-F5344CB8AC3E}">
        <p14:creationId xmlns:p14="http://schemas.microsoft.com/office/powerpoint/2010/main" val="14933329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(2 </a:t>
            </a:r>
            <a:r>
              <a:rPr lang="en-US" sz="2000" b="0" dirty="0"/>
              <a:t>of 3)</a:t>
            </a:r>
            <a:endParaRPr lang="en-US" dirty="0"/>
          </a:p>
        </p:txBody>
      </p:sp>
      <p:sp>
        <p:nvSpPr>
          <p:cNvPr id="3" name="Text Placeholder 2"/>
          <p:cNvSpPr>
            <a:spLocks noGrp="1"/>
          </p:cNvSpPr>
          <p:nvPr>
            <p:ph type="body" idx="1"/>
          </p:nvPr>
        </p:nvSpPr>
        <p:spPr>
          <a:xfrm>
            <a:off x="457200" y="1600200"/>
            <a:ext cx="8229600" cy="4816642"/>
          </a:xfrm>
        </p:spPr>
        <p:txBody>
          <a:bodyPr/>
          <a:lstStyle/>
          <a:p>
            <a:pPr marL="0" indent="0">
              <a:buNone/>
            </a:pPr>
            <a:r>
              <a:rPr lang="en-US" sz="2200" b="1" dirty="0">
                <a:solidFill>
                  <a:schemeClr val="tx2"/>
                </a:solidFill>
                <a:latin typeface="+mn-lt"/>
              </a:rPr>
              <a:t>14.4</a:t>
            </a:r>
            <a:r>
              <a:rPr lang="en-US" sz="2200" b="1" dirty="0">
                <a:latin typeface="+mn-lt"/>
              </a:rPr>
              <a:t> </a:t>
            </a:r>
            <a:r>
              <a:rPr lang="en-US" sz="2200" dirty="0">
                <a:latin typeface="+mn-lt"/>
              </a:rPr>
              <a:t>Control Properties and Layout</a:t>
            </a:r>
          </a:p>
          <a:p>
            <a:pPr marL="487350" lvl="1" indent="0">
              <a:buNone/>
            </a:pPr>
            <a:r>
              <a:rPr lang="en-US" sz="2200" dirty="0" smtClean="0">
                <a:solidFill>
                  <a:schemeClr val="tx2"/>
                </a:solidFill>
                <a:latin typeface="+mn-lt"/>
              </a:rPr>
              <a:t>14.4.1</a:t>
            </a:r>
            <a:r>
              <a:rPr lang="en-US" sz="2200" dirty="0" smtClean="0">
                <a:latin typeface="+mn-lt"/>
              </a:rPr>
              <a:t> </a:t>
            </a:r>
            <a:r>
              <a:rPr lang="en-US" sz="2200" dirty="0">
                <a:latin typeface="+mn-lt"/>
              </a:rPr>
              <a:t>Anchoring and Docking</a:t>
            </a:r>
          </a:p>
          <a:p>
            <a:pPr marL="487350" lvl="1" indent="0">
              <a:buNone/>
            </a:pPr>
            <a:r>
              <a:rPr lang="en-US" sz="2200" dirty="0">
                <a:solidFill>
                  <a:schemeClr val="tx2"/>
                </a:solidFill>
                <a:latin typeface="+mn-lt"/>
              </a:rPr>
              <a:t>14.4.2</a:t>
            </a:r>
            <a:r>
              <a:rPr lang="en-US" sz="2200" b="1" dirty="0">
                <a:solidFill>
                  <a:schemeClr val="tx2"/>
                </a:solidFill>
                <a:latin typeface="+mn-lt"/>
              </a:rPr>
              <a:t> </a:t>
            </a:r>
            <a:r>
              <a:rPr lang="en-US" sz="2200" dirty="0">
                <a:latin typeface="+mn-lt"/>
              </a:rPr>
              <a:t>Using Visual Studio To Edit a </a:t>
            </a:r>
            <a:r>
              <a:rPr lang="en-US" sz="2200" dirty="0" smtClean="0">
                <a:latin typeface="+mn-lt"/>
              </a:rPr>
              <a:t>G</a:t>
            </a:r>
            <a:r>
              <a:rPr lang="en-US" sz="100" dirty="0" smtClean="0">
                <a:latin typeface="+mn-lt"/>
              </a:rPr>
              <a:t> </a:t>
            </a:r>
            <a:r>
              <a:rPr lang="en-US" sz="2200" dirty="0" smtClean="0">
                <a:latin typeface="+mn-lt"/>
              </a:rPr>
              <a:t>U</a:t>
            </a:r>
            <a:r>
              <a:rPr lang="en-US" sz="100" dirty="0" smtClean="0">
                <a:latin typeface="+mn-lt"/>
              </a:rPr>
              <a:t> </a:t>
            </a:r>
            <a:r>
              <a:rPr lang="en-US" sz="2200" dirty="0" smtClean="0">
                <a:latin typeface="+mn-lt"/>
              </a:rPr>
              <a:t>I’s Layout</a:t>
            </a:r>
            <a:endParaRPr lang="en-US" sz="2200" dirty="0">
              <a:latin typeface="+mn-lt"/>
            </a:endParaRPr>
          </a:p>
          <a:p>
            <a:pPr marL="0" indent="0">
              <a:buNone/>
            </a:pPr>
            <a:r>
              <a:rPr lang="en-US" sz="2200" b="1" dirty="0">
                <a:solidFill>
                  <a:schemeClr val="tx2"/>
                </a:solidFill>
                <a:latin typeface="+mn-lt"/>
              </a:rPr>
              <a:t>14.5</a:t>
            </a:r>
            <a:r>
              <a:rPr lang="en-US" sz="2200" b="1" dirty="0">
                <a:latin typeface="+mn-lt"/>
              </a:rPr>
              <a:t> </a:t>
            </a:r>
            <a:r>
              <a:rPr lang="en-US" sz="2200" dirty="0">
                <a:latin typeface="Consolas" panose="020B0609020204030204" pitchFamily="49" charset="0"/>
              </a:rPr>
              <a:t>Label</a:t>
            </a:r>
            <a:r>
              <a:rPr lang="en-US" sz="2200" dirty="0">
                <a:latin typeface="+mn-lt"/>
              </a:rPr>
              <a:t>s, </a:t>
            </a:r>
            <a:r>
              <a:rPr lang="en-US" sz="2200" dirty="0">
                <a:latin typeface="Consolas" panose="020B0609020204030204" pitchFamily="49" charset="0"/>
              </a:rPr>
              <a:t>TextBox</a:t>
            </a:r>
            <a:r>
              <a:rPr lang="en-US" sz="2200" dirty="0">
                <a:latin typeface="+mn-lt"/>
              </a:rPr>
              <a:t>es and </a:t>
            </a:r>
            <a:r>
              <a:rPr lang="en-US" sz="2200" dirty="0" smtClean="0">
                <a:latin typeface="Consolas" panose="020B0609020204030204" pitchFamily="49" charset="0"/>
              </a:rPr>
              <a:t>Button</a:t>
            </a:r>
            <a:r>
              <a:rPr lang="en-US" sz="2200" dirty="0" smtClean="0">
                <a:latin typeface="+mn-lt"/>
              </a:rPr>
              <a:t>s</a:t>
            </a:r>
            <a:endParaRPr lang="en-US" sz="2200" dirty="0">
              <a:latin typeface="+mn-lt"/>
            </a:endParaRPr>
          </a:p>
          <a:p>
            <a:pPr marL="0" indent="0">
              <a:buNone/>
            </a:pPr>
            <a:r>
              <a:rPr lang="en-US" sz="2200" b="1" dirty="0">
                <a:solidFill>
                  <a:schemeClr val="tx2"/>
                </a:solidFill>
                <a:latin typeface="+mn-lt"/>
              </a:rPr>
              <a:t>14.6</a:t>
            </a:r>
            <a:r>
              <a:rPr lang="en-US" sz="2200" b="1" dirty="0">
                <a:latin typeface="+mn-lt"/>
              </a:rPr>
              <a:t> </a:t>
            </a:r>
            <a:r>
              <a:rPr lang="en-US" sz="2200" dirty="0">
                <a:latin typeface="Consolas" panose="020B0609020204030204" pitchFamily="49" charset="0"/>
              </a:rPr>
              <a:t>GroupBox</a:t>
            </a:r>
            <a:r>
              <a:rPr lang="en-US" sz="2200" dirty="0">
                <a:latin typeface="+mn-lt"/>
              </a:rPr>
              <a:t>es and </a:t>
            </a:r>
            <a:r>
              <a:rPr lang="en-US" sz="2200" dirty="0">
                <a:latin typeface="Consolas" panose="020B0609020204030204" pitchFamily="49" charset="0"/>
              </a:rPr>
              <a:t>Panel</a:t>
            </a:r>
            <a:r>
              <a:rPr lang="en-US" sz="2200" dirty="0" smtClean="0">
                <a:latin typeface="+mn-lt"/>
              </a:rPr>
              <a:t>s</a:t>
            </a:r>
          </a:p>
          <a:p>
            <a:pPr marL="0" indent="0">
              <a:buNone/>
            </a:pPr>
            <a:r>
              <a:rPr lang="en-US" sz="2200" b="1" dirty="0">
                <a:solidFill>
                  <a:schemeClr val="tx2"/>
                </a:solidFill>
                <a:latin typeface="+mn-lt"/>
              </a:rPr>
              <a:t>14.7</a:t>
            </a:r>
            <a:r>
              <a:rPr lang="en-US" sz="2200" b="1" dirty="0">
                <a:latin typeface="+mn-lt"/>
              </a:rPr>
              <a:t> </a:t>
            </a:r>
            <a:r>
              <a:rPr lang="en-US" sz="2200" dirty="0">
                <a:latin typeface="Consolas" panose="020B0609020204030204" pitchFamily="49" charset="0"/>
              </a:rPr>
              <a:t>CheckBox</a:t>
            </a:r>
            <a:r>
              <a:rPr lang="en-US" sz="2200" dirty="0">
                <a:latin typeface="+mn-lt"/>
              </a:rPr>
              <a:t>es and </a:t>
            </a:r>
            <a:r>
              <a:rPr lang="en-US" sz="2200" dirty="0" smtClean="0">
                <a:latin typeface="Consolas" panose="020B0609020204030204" pitchFamily="49" charset="0"/>
              </a:rPr>
              <a:t>RadioButton</a:t>
            </a:r>
            <a:r>
              <a:rPr lang="en-US" sz="2200" dirty="0" smtClean="0">
                <a:latin typeface="+mn-lt"/>
              </a:rPr>
              <a:t>s</a:t>
            </a:r>
          </a:p>
          <a:p>
            <a:pPr marL="487350" lvl="1" indent="0">
              <a:buNone/>
            </a:pPr>
            <a:r>
              <a:rPr lang="en-US" sz="2200" dirty="0" smtClean="0">
                <a:solidFill>
                  <a:schemeClr val="tx2"/>
                </a:solidFill>
                <a:latin typeface="+mn-lt"/>
              </a:rPr>
              <a:t>14.7.1</a:t>
            </a:r>
            <a:r>
              <a:rPr lang="en-US" sz="2200" dirty="0" smtClean="0">
                <a:latin typeface="+mn-lt"/>
              </a:rPr>
              <a:t> </a:t>
            </a:r>
            <a:r>
              <a:rPr lang="en-US" sz="2200" dirty="0" smtClean="0">
                <a:latin typeface="Consolas" panose="020B0609020204030204" pitchFamily="49" charset="0"/>
              </a:rPr>
              <a:t>CheckBox</a:t>
            </a:r>
            <a:r>
              <a:rPr lang="en-US" sz="2200" dirty="0" smtClean="0">
                <a:latin typeface="+mn-lt"/>
              </a:rPr>
              <a:t>es</a:t>
            </a:r>
          </a:p>
          <a:p>
            <a:pPr marL="487350" lvl="1" indent="0">
              <a:buNone/>
            </a:pPr>
            <a:r>
              <a:rPr lang="en-US" sz="2200" dirty="0" smtClean="0">
                <a:solidFill>
                  <a:schemeClr val="tx2"/>
                </a:solidFill>
                <a:latin typeface="+mn-lt"/>
              </a:rPr>
              <a:t>14.7.2</a:t>
            </a:r>
            <a:r>
              <a:rPr lang="en-US" sz="2200" dirty="0" smtClean="0">
                <a:latin typeface="+mn-lt"/>
              </a:rPr>
              <a:t> </a:t>
            </a:r>
            <a:r>
              <a:rPr lang="en-US" sz="2200" dirty="0">
                <a:latin typeface="+mn-lt"/>
              </a:rPr>
              <a:t>Combining Font Styles with </a:t>
            </a:r>
            <a:r>
              <a:rPr lang="en-US" sz="2200" dirty="0" smtClean="0">
                <a:latin typeface="+mn-lt"/>
              </a:rPr>
              <a:t>Bitwise Operators</a:t>
            </a:r>
            <a:endParaRPr lang="en-US" sz="2200" dirty="0">
              <a:latin typeface="+mn-lt"/>
            </a:endParaRPr>
          </a:p>
          <a:p>
            <a:pPr marL="487350" lvl="1" indent="0">
              <a:buNone/>
            </a:pPr>
            <a:r>
              <a:rPr lang="en-US" sz="2200" dirty="0">
                <a:solidFill>
                  <a:schemeClr val="tx2"/>
                </a:solidFill>
                <a:latin typeface="+mn-lt"/>
              </a:rPr>
              <a:t>14.7.3</a:t>
            </a:r>
            <a:r>
              <a:rPr lang="en-US" sz="2200" dirty="0">
                <a:latin typeface="+mn-lt"/>
              </a:rPr>
              <a:t> </a:t>
            </a:r>
            <a:r>
              <a:rPr lang="en-US" sz="2200" dirty="0">
                <a:latin typeface="Consolas" panose="020B0609020204030204" pitchFamily="49" charset="0"/>
              </a:rPr>
              <a:t>RadioButton</a:t>
            </a:r>
            <a:r>
              <a:rPr lang="en-US" sz="2200" dirty="0">
                <a:latin typeface="+mn-lt"/>
              </a:rPr>
              <a:t>s</a:t>
            </a:r>
          </a:p>
        </p:txBody>
      </p:sp>
    </p:spTree>
    <p:extLst>
      <p:ext uri="{BB962C8B-B14F-4D97-AF65-F5344CB8AC3E}">
        <p14:creationId xmlns:p14="http://schemas.microsoft.com/office/powerpoint/2010/main" val="12372819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14.11 Class </a:t>
            </a:r>
            <a:r>
              <a:rPr lang="en-US" dirty="0">
                <a:latin typeface="Consolas" panose="020B0609020204030204" pitchFamily="49" charset="0"/>
              </a:rPr>
              <a:t>Control</a:t>
            </a:r>
            <a:r>
              <a:rPr lang="en-US" dirty="0"/>
              <a:t> Properties and Methods </a:t>
            </a:r>
            <a:r>
              <a:rPr lang="en-US" sz="2000" b="0" dirty="0" smtClean="0"/>
              <a:t>(2 </a:t>
            </a:r>
            <a:r>
              <a:rPr lang="en-US" sz="2000" b="0" dirty="0"/>
              <a:t>of 3)</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602479435"/>
              </p:ext>
            </p:extLst>
          </p:nvPr>
        </p:nvGraphicFramePr>
        <p:xfrm>
          <a:off x="457200" y="1600200"/>
          <a:ext cx="8229600" cy="3734748"/>
        </p:xfrm>
        <a:graphic>
          <a:graphicData uri="http://schemas.openxmlformats.org/drawingml/2006/table">
            <a:tbl>
              <a:tblPr firstRow="1" bandRow="1">
                <a:tableStyleId>{5940675A-B579-460E-94D1-54222C63F5DA}</a:tableStyleId>
              </a:tblPr>
              <a:tblGrid>
                <a:gridCol w="2510589">
                  <a:extLst>
                    <a:ext uri="{9D8B030D-6E8A-4147-A177-3AD203B41FA5}">
                      <a16:colId xmlns:a16="http://schemas.microsoft.com/office/drawing/2014/main" val="2063971064"/>
                    </a:ext>
                  </a:extLst>
                </a:gridCol>
                <a:gridCol w="5719011">
                  <a:extLst>
                    <a:ext uri="{9D8B030D-6E8A-4147-A177-3AD203B41FA5}">
                      <a16:colId xmlns:a16="http://schemas.microsoft.com/office/drawing/2014/main" val="1198105261"/>
                    </a:ext>
                  </a:extLst>
                </a:gridCol>
              </a:tblGrid>
              <a:tr h="257629">
                <a:tc>
                  <a:txBody>
                    <a:bodyPr/>
                    <a:lstStyle/>
                    <a:p>
                      <a:r>
                        <a:rPr lang="en-US" sz="1600" b="1" i="0" u="none" strike="noStrike" cap="none" baseline="0" dirty="0" smtClean="0">
                          <a:solidFill>
                            <a:schemeClr val="tx1"/>
                          </a:solidFill>
                          <a:latin typeface="+mn-lt"/>
                          <a:ea typeface="+mn-ea"/>
                          <a:cs typeface="+mn-cs"/>
                          <a:sym typeface="Arial"/>
                        </a:rPr>
                        <a:t>Class Control</a:t>
                      </a:r>
                    </a:p>
                    <a:p>
                      <a:r>
                        <a:rPr lang="en-US" sz="1600" b="1" i="0" u="none" strike="noStrike" cap="none" baseline="0" dirty="0" smtClean="0">
                          <a:solidFill>
                            <a:schemeClr val="tx1"/>
                          </a:solidFill>
                          <a:latin typeface="+mn-lt"/>
                          <a:ea typeface="+mn-ea"/>
                          <a:cs typeface="+mn-cs"/>
                          <a:sym typeface="Arial"/>
                        </a:rPr>
                        <a:t>properties and methods</a:t>
                      </a:r>
                      <a:endParaRPr lang="en-US" sz="1600" b="1" i="0" dirty="0"/>
                    </a:p>
                  </a:txBody>
                  <a:tcPr anchor="b"/>
                </a:tc>
                <a:tc>
                  <a:txBody>
                    <a:bodyPr/>
                    <a:lstStyle/>
                    <a:p>
                      <a:r>
                        <a:rPr lang="en-US" sz="1600" b="1" i="0" u="none" strike="noStrike" cap="none" baseline="0" dirty="0" smtClean="0">
                          <a:solidFill>
                            <a:schemeClr val="tx1"/>
                          </a:solidFill>
                          <a:latin typeface="+mn-lt"/>
                          <a:ea typeface="+mn-ea"/>
                          <a:cs typeface="+mn-cs"/>
                          <a:sym typeface="Arial"/>
                        </a:rPr>
                        <a:t>Description</a:t>
                      </a:r>
                      <a:endParaRPr lang="en-US" sz="1600" b="1" i="0" dirty="0"/>
                    </a:p>
                  </a:txBody>
                  <a:tcPr anchor="b"/>
                </a:tc>
                <a:extLst>
                  <a:ext uri="{0D108BD9-81ED-4DB2-BD59-A6C34878D82A}">
                    <a16:rowId xmlns:a16="http://schemas.microsoft.com/office/drawing/2014/main" val="1393907704"/>
                  </a:ext>
                </a:extLst>
              </a:tr>
              <a:tr h="350710">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TabIndex</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The </a:t>
                      </a:r>
                      <a:r>
                        <a:rPr lang="en-US" sz="1600" b="1" i="0" u="none" strike="noStrike" cap="none" baseline="0" dirty="0" smtClean="0">
                          <a:solidFill>
                            <a:schemeClr val="tx1"/>
                          </a:solidFill>
                          <a:latin typeface="+mn-lt"/>
                          <a:ea typeface="+mn-ea"/>
                          <a:cs typeface="+mn-cs"/>
                          <a:sym typeface="Arial"/>
                        </a:rPr>
                        <a:t>tab order </a:t>
                      </a:r>
                      <a:r>
                        <a:rPr lang="en-US" sz="1600" b="0" i="0" u="none" strike="noStrike" cap="none" baseline="0" dirty="0" smtClean="0">
                          <a:solidFill>
                            <a:schemeClr val="tx1"/>
                          </a:solidFill>
                          <a:latin typeface="+mn-lt"/>
                          <a:ea typeface="+mn-ea"/>
                          <a:cs typeface="+mn-cs"/>
                          <a:sym typeface="Arial"/>
                        </a:rPr>
                        <a:t>of the control. When the </a:t>
                      </a:r>
                      <a:r>
                        <a:rPr lang="en-US" sz="1600" b="1" i="0" u="none" strike="noStrike" cap="none" baseline="0" dirty="0" smtClean="0">
                          <a:solidFill>
                            <a:schemeClr val="tx1"/>
                          </a:solidFill>
                          <a:latin typeface="+mn-lt"/>
                          <a:ea typeface="+mn-ea"/>
                          <a:cs typeface="+mn-cs"/>
                          <a:sym typeface="Arial"/>
                        </a:rPr>
                        <a:t>Tab</a:t>
                      </a:r>
                      <a:r>
                        <a:rPr lang="en-US" sz="1600" b="0" i="0" u="none" strike="noStrike" cap="none" baseline="0" dirty="0" smtClean="0">
                          <a:solidFill>
                            <a:schemeClr val="tx1"/>
                          </a:solidFill>
                          <a:latin typeface="+mn-lt"/>
                          <a:ea typeface="+mn-ea"/>
                          <a:cs typeface="+mn-cs"/>
                          <a:sym typeface="Arial"/>
                        </a:rPr>
                        <a:t> key is pressed, the focus transfers between controls based on the tab order. You can set this order.</a:t>
                      </a:r>
                      <a:endParaRPr lang="en-US" sz="1600" i="0" dirty="0"/>
                    </a:p>
                  </a:txBody>
                  <a:tcPr/>
                </a:tc>
                <a:extLst>
                  <a:ext uri="{0D108BD9-81ED-4DB2-BD59-A6C34878D82A}">
                    <a16:rowId xmlns:a16="http://schemas.microsoft.com/office/drawing/2014/main" val="859359512"/>
                  </a:ext>
                </a:extLst>
              </a:tr>
              <a:tr h="371373">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TabStop</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If</a:t>
                      </a:r>
                      <a:r>
                        <a:rPr lang="en-US" sz="1600" b="1"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Consolas" panose="020B0609020204030204" pitchFamily="49" charset="0"/>
                          <a:ea typeface="+mn-ea"/>
                          <a:cs typeface="+mn-cs"/>
                          <a:sym typeface="Arial"/>
                        </a:rPr>
                        <a:t>true</a:t>
                      </a:r>
                      <a:r>
                        <a:rPr lang="en-US" sz="1600" b="0" i="0" u="none" strike="noStrike" cap="none" baseline="0" dirty="0" smtClean="0">
                          <a:solidFill>
                            <a:schemeClr val="tx1"/>
                          </a:solidFill>
                          <a:latin typeface="+mn-lt"/>
                          <a:ea typeface="+mn-ea"/>
                          <a:cs typeface="+mn-cs"/>
                          <a:sym typeface="Arial"/>
                        </a:rPr>
                        <a:t>, then a user can give focus to this control via the </a:t>
                      </a:r>
                      <a:r>
                        <a:rPr lang="en-US" sz="1600" b="1" i="0" u="none" strike="noStrike" cap="none" baseline="0" dirty="0" smtClean="0">
                          <a:solidFill>
                            <a:schemeClr val="tx1"/>
                          </a:solidFill>
                          <a:latin typeface="+mn-lt"/>
                          <a:ea typeface="+mn-ea"/>
                          <a:cs typeface="+mn-cs"/>
                          <a:sym typeface="Arial"/>
                        </a:rPr>
                        <a:t>Tab</a:t>
                      </a:r>
                      <a:r>
                        <a:rPr lang="en-US" sz="1600" b="0" i="0" u="none" strike="noStrike" cap="none" baseline="0" dirty="0" smtClean="0">
                          <a:solidFill>
                            <a:schemeClr val="tx1"/>
                          </a:solidFill>
                          <a:latin typeface="+mn-lt"/>
                          <a:ea typeface="+mn-ea"/>
                          <a:cs typeface="+mn-cs"/>
                          <a:sym typeface="Arial"/>
                        </a:rPr>
                        <a:t> key.</a:t>
                      </a:r>
                      <a:endParaRPr lang="en-US" sz="1600" b="0" i="0" dirty="0"/>
                    </a:p>
                  </a:txBody>
                  <a:tcPr/>
                </a:tc>
                <a:extLst>
                  <a:ext uri="{0D108BD9-81ED-4DB2-BD59-A6C34878D82A}">
                    <a16:rowId xmlns:a16="http://schemas.microsoft.com/office/drawing/2014/main" val="3350993000"/>
                  </a:ext>
                </a:extLst>
              </a:tr>
              <a:tr h="1139806">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Text</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The text associated with the control. The location and appearance of the text vary depending on the type of control.</a:t>
                      </a:r>
                      <a:endParaRPr lang="en-US" sz="1600" i="0" dirty="0"/>
                    </a:p>
                  </a:txBody>
                  <a:tcPr/>
                </a:tc>
                <a:extLst>
                  <a:ext uri="{0D108BD9-81ED-4DB2-BD59-A6C34878D82A}">
                    <a16:rowId xmlns:a16="http://schemas.microsoft.com/office/drawing/2014/main" val="324583424"/>
                  </a:ext>
                </a:extLst>
              </a:tr>
              <a:tr h="613742">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Visible</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Indicates whether the control is visible.</a:t>
                      </a:r>
                      <a:endParaRPr lang="en-US" sz="1600" i="0" dirty="0"/>
                    </a:p>
                  </a:txBody>
                  <a:tcPr/>
                </a:tc>
                <a:extLst>
                  <a:ext uri="{0D108BD9-81ED-4DB2-BD59-A6C34878D82A}">
                    <a16:rowId xmlns:a16="http://schemas.microsoft.com/office/drawing/2014/main" val="3391670501"/>
                  </a:ext>
                </a:extLst>
              </a:tr>
            </a:tbl>
          </a:graphicData>
        </a:graphic>
      </p:graphicFrame>
    </p:spTree>
    <p:extLst>
      <p:ext uri="{BB962C8B-B14F-4D97-AF65-F5344CB8AC3E}">
        <p14:creationId xmlns:p14="http://schemas.microsoft.com/office/powerpoint/2010/main" val="34732881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14.11 Class </a:t>
            </a:r>
            <a:r>
              <a:rPr lang="en-US" dirty="0">
                <a:latin typeface="Consolas" panose="020B0609020204030204" pitchFamily="49" charset="0"/>
              </a:rPr>
              <a:t>Control</a:t>
            </a:r>
            <a:r>
              <a:rPr lang="en-US" dirty="0"/>
              <a:t> Properties and Methods </a:t>
            </a:r>
            <a:r>
              <a:rPr lang="en-US" sz="2000" b="0" dirty="0" smtClean="0"/>
              <a:t>(3 </a:t>
            </a:r>
            <a:r>
              <a:rPr lang="en-US" sz="2000" b="0" dirty="0"/>
              <a:t>of 3)</a:t>
            </a:r>
            <a:endParaRPr lang="en-US" dirty="0"/>
          </a:p>
        </p:txBody>
      </p:sp>
      <p:sp>
        <p:nvSpPr>
          <p:cNvPr id="3" name="Text Placeholder 2"/>
          <p:cNvSpPr>
            <a:spLocks noGrp="1"/>
          </p:cNvSpPr>
          <p:nvPr>
            <p:ph type="body" idx="1"/>
          </p:nvPr>
        </p:nvSpPr>
        <p:spPr>
          <a:xfrm>
            <a:off x="457200" y="1600200"/>
            <a:ext cx="8229600" cy="378725"/>
          </a:xfrm>
        </p:spPr>
        <p:txBody>
          <a:bodyPr/>
          <a:lstStyle/>
          <a:p>
            <a:pPr marL="0" indent="0">
              <a:buNone/>
            </a:pPr>
            <a:r>
              <a:rPr lang="en-US" b="1" dirty="0">
                <a:solidFill>
                  <a:schemeClr val="tx1"/>
                </a:solidFill>
                <a:latin typeface="+mn-lt"/>
              </a:rPr>
              <a:t>Common </a:t>
            </a:r>
            <a:r>
              <a:rPr lang="en-US" b="1" dirty="0" smtClean="0">
                <a:solidFill>
                  <a:schemeClr val="tx1"/>
                </a:solidFill>
                <a:latin typeface="+mn-lt"/>
              </a:rPr>
              <a:t>Methods</a:t>
            </a:r>
            <a:endParaRPr lang="en-US" b="1"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3894177096"/>
              </p:ext>
            </p:extLst>
          </p:nvPr>
        </p:nvGraphicFramePr>
        <p:xfrm>
          <a:off x="457200" y="2266475"/>
          <a:ext cx="8229600" cy="2350586"/>
        </p:xfrm>
        <a:graphic>
          <a:graphicData uri="http://schemas.openxmlformats.org/drawingml/2006/table">
            <a:tbl>
              <a:tblPr firstRow="1" bandRow="1">
                <a:tableStyleId>{5940675A-B579-460E-94D1-54222C63F5DA}</a:tableStyleId>
              </a:tblPr>
              <a:tblGrid>
                <a:gridCol w="2574758">
                  <a:extLst>
                    <a:ext uri="{9D8B030D-6E8A-4147-A177-3AD203B41FA5}">
                      <a16:colId xmlns:a16="http://schemas.microsoft.com/office/drawing/2014/main" val="2816050514"/>
                    </a:ext>
                  </a:extLst>
                </a:gridCol>
                <a:gridCol w="5654842">
                  <a:extLst>
                    <a:ext uri="{9D8B030D-6E8A-4147-A177-3AD203B41FA5}">
                      <a16:colId xmlns:a16="http://schemas.microsoft.com/office/drawing/2014/main" val="2196099392"/>
                    </a:ext>
                  </a:extLst>
                </a:gridCol>
              </a:tblGrid>
              <a:tr h="288039">
                <a:tc>
                  <a:txBody>
                    <a:bodyPr/>
                    <a:lstStyle/>
                    <a:p>
                      <a:pPr algn="l"/>
                      <a:r>
                        <a:rPr lang="en-US" sz="1600" b="1" i="0" u="none" strike="noStrike" cap="none" baseline="0" dirty="0" smtClean="0">
                          <a:solidFill>
                            <a:schemeClr val="tx1"/>
                          </a:solidFill>
                          <a:latin typeface="+mn-lt"/>
                          <a:ea typeface="+mn-ea"/>
                          <a:cs typeface="+mn-cs"/>
                          <a:sym typeface="Arial"/>
                        </a:rPr>
                        <a:t>Class Control</a:t>
                      </a:r>
                    </a:p>
                    <a:p>
                      <a:pPr algn="l"/>
                      <a:r>
                        <a:rPr lang="en-US" sz="1600" b="1" i="0" u="none" strike="noStrike" cap="none" baseline="0" dirty="0" smtClean="0">
                          <a:solidFill>
                            <a:schemeClr val="tx1"/>
                          </a:solidFill>
                          <a:latin typeface="+mn-lt"/>
                          <a:ea typeface="+mn-ea"/>
                          <a:cs typeface="+mn-cs"/>
                          <a:sym typeface="Arial"/>
                        </a:rPr>
                        <a:t>properties and methods</a:t>
                      </a:r>
                      <a:endParaRPr lang="en-US" sz="1600" b="1" i="0" dirty="0"/>
                    </a:p>
                  </a:txBody>
                  <a:tcPr anchor="b"/>
                </a:tc>
                <a:tc>
                  <a:txBody>
                    <a:bodyPr/>
                    <a:lstStyle/>
                    <a:p>
                      <a:pPr algn="l"/>
                      <a:r>
                        <a:rPr lang="en-US" sz="1600" b="1" i="0" u="none" strike="noStrike" cap="none" baseline="0" dirty="0" smtClean="0">
                          <a:solidFill>
                            <a:schemeClr val="tx1"/>
                          </a:solidFill>
                          <a:latin typeface="+mn-lt"/>
                          <a:ea typeface="+mn-ea"/>
                          <a:cs typeface="+mn-cs"/>
                          <a:sym typeface="Arial"/>
                        </a:rPr>
                        <a:t>Description</a:t>
                      </a:r>
                      <a:endParaRPr lang="en-US" sz="1600" b="1" i="0" dirty="0"/>
                    </a:p>
                  </a:txBody>
                  <a:tcPr anchor="b"/>
                </a:tc>
                <a:extLst>
                  <a:ext uri="{0D108BD9-81ED-4DB2-BD59-A6C34878D82A}">
                    <a16:rowId xmlns:a16="http://schemas.microsoft.com/office/drawing/2014/main" val="1361144921"/>
                  </a:ext>
                </a:extLst>
              </a:tr>
              <a:tr h="430677">
                <a:tc>
                  <a:txBody>
                    <a:bodyPr/>
                    <a:lstStyle/>
                    <a:p>
                      <a:pPr algn="l"/>
                      <a:r>
                        <a:rPr lang="en-US" sz="1600" b="0" i="0" u="none" strike="noStrike" cap="none" dirty="0" smtClean="0">
                          <a:solidFill>
                            <a:schemeClr val="dk1"/>
                          </a:solidFill>
                          <a:latin typeface="Consolas" panose="020B0609020204030204" pitchFamily="49" charset="0"/>
                          <a:ea typeface="Arial"/>
                          <a:cs typeface="Arial"/>
                          <a:sym typeface="Arial"/>
                        </a:rPr>
                        <a:t>Hide</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pPr algn="l"/>
                      <a:r>
                        <a:rPr lang="en-US" sz="1600" b="0" i="0" u="none" strike="noStrike" cap="none" baseline="0" dirty="0" smtClean="0">
                          <a:solidFill>
                            <a:schemeClr val="tx1"/>
                          </a:solidFill>
                          <a:latin typeface="+mn-lt"/>
                          <a:ea typeface="+mn-ea"/>
                          <a:cs typeface="+mn-cs"/>
                          <a:sym typeface="Arial"/>
                        </a:rPr>
                        <a:t>Hides the control (sets the </a:t>
                      </a:r>
                      <a:r>
                        <a:rPr lang="en-US" sz="1600" b="0" i="0" u="none" strike="noStrike" cap="none" dirty="0" smtClean="0">
                          <a:solidFill>
                            <a:schemeClr val="dk1"/>
                          </a:solidFill>
                          <a:latin typeface="Consolas" panose="020B0609020204030204" pitchFamily="49" charset="0"/>
                          <a:ea typeface="Arial"/>
                          <a:cs typeface="Arial"/>
                          <a:sym typeface="Arial"/>
                        </a:rPr>
                        <a:t>Visible</a:t>
                      </a:r>
                      <a:r>
                        <a:rPr lang="en-US" sz="1600" b="0" i="0" u="none" strike="noStrike" cap="none" baseline="0" dirty="0" smtClean="0">
                          <a:solidFill>
                            <a:schemeClr val="tx1"/>
                          </a:solidFill>
                          <a:latin typeface="+mn-lt"/>
                          <a:ea typeface="+mn-ea"/>
                          <a:cs typeface="+mn-cs"/>
                          <a:sym typeface="Arial"/>
                        </a:rPr>
                        <a:t> property to </a:t>
                      </a:r>
                      <a:r>
                        <a:rPr lang="en-US" sz="1600" b="0" i="0" u="none" strike="noStrike" cap="none" dirty="0" smtClean="0">
                          <a:solidFill>
                            <a:schemeClr val="dk1"/>
                          </a:solidFill>
                          <a:latin typeface="Consolas" panose="020B0609020204030204" pitchFamily="49" charset="0"/>
                          <a:ea typeface="Arial"/>
                          <a:cs typeface="Arial"/>
                          <a:sym typeface="Arial"/>
                        </a:rPr>
                        <a:t>false</a:t>
                      </a:r>
                      <a:r>
                        <a:rPr lang="en-US" sz="1600" b="0" i="0" u="none" strike="noStrike" cap="none" baseline="0" dirty="0" smtClean="0">
                          <a:solidFill>
                            <a:schemeClr val="tx1"/>
                          </a:solidFill>
                          <a:latin typeface="+mn-lt"/>
                          <a:ea typeface="+mn-ea"/>
                          <a:cs typeface="+mn-cs"/>
                          <a:sym typeface="Arial"/>
                        </a:rPr>
                        <a:t>).</a:t>
                      </a:r>
                      <a:endParaRPr lang="en-US" sz="1600" i="0" dirty="0"/>
                    </a:p>
                  </a:txBody>
                  <a:tcPr/>
                </a:tc>
                <a:extLst>
                  <a:ext uri="{0D108BD9-81ED-4DB2-BD59-A6C34878D82A}">
                    <a16:rowId xmlns:a16="http://schemas.microsoft.com/office/drawing/2014/main" val="430125131"/>
                  </a:ext>
                </a:extLst>
              </a:tr>
              <a:tr h="525874">
                <a:tc>
                  <a:txBody>
                    <a:bodyPr/>
                    <a:lstStyle/>
                    <a:p>
                      <a:pPr algn="l"/>
                      <a:r>
                        <a:rPr lang="en-US" sz="1600" b="0" i="0" u="none" strike="noStrike" cap="none" dirty="0" smtClean="0">
                          <a:solidFill>
                            <a:schemeClr val="dk1"/>
                          </a:solidFill>
                          <a:latin typeface="Consolas" panose="020B0609020204030204" pitchFamily="49" charset="0"/>
                          <a:ea typeface="Arial"/>
                          <a:cs typeface="Arial"/>
                          <a:sym typeface="Arial"/>
                        </a:rPr>
                        <a:t>Select</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pPr algn="l"/>
                      <a:r>
                        <a:rPr lang="en-US" sz="1600" b="1" i="0" u="none" strike="noStrike" cap="none" baseline="0" dirty="0" smtClean="0">
                          <a:solidFill>
                            <a:schemeClr val="tx1"/>
                          </a:solidFill>
                          <a:latin typeface="+mn-lt"/>
                          <a:ea typeface="+mn-ea"/>
                          <a:cs typeface="+mn-cs"/>
                          <a:sym typeface="Arial"/>
                        </a:rPr>
                        <a:t>Acquires the focus.</a:t>
                      </a:r>
                      <a:endParaRPr lang="en-US" sz="1600" b="1" i="0" dirty="0"/>
                    </a:p>
                  </a:txBody>
                  <a:tcPr/>
                </a:tc>
                <a:extLst>
                  <a:ext uri="{0D108BD9-81ED-4DB2-BD59-A6C34878D82A}">
                    <a16:rowId xmlns:a16="http://schemas.microsoft.com/office/drawing/2014/main" val="4236106852"/>
                  </a:ext>
                </a:extLst>
              </a:tr>
              <a:tr h="814915">
                <a:tc>
                  <a:txBody>
                    <a:bodyPr/>
                    <a:lstStyle/>
                    <a:p>
                      <a:pPr algn="l"/>
                      <a:r>
                        <a:rPr lang="en-US" sz="1600" b="0" i="0" u="none" strike="noStrike" cap="none" dirty="0" smtClean="0">
                          <a:solidFill>
                            <a:schemeClr val="dk1"/>
                          </a:solidFill>
                          <a:latin typeface="Consolas" panose="020B0609020204030204" pitchFamily="49" charset="0"/>
                          <a:ea typeface="Arial"/>
                          <a:cs typeface="Arial"/>
                          <a:sym typeface="Arial"/>
                        </a:rPr>
                        <a:t>Show</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pPr algn="l"/>
                      <a:r>
                        <a:rPr lang="en-US" sz="1600" b="0" i="0" u="none" strike="noStrike" cap="none" baseline="0" dirty="0" smtClean="0">
                          <a:solidFill>
                            <a:schemeClr val="tx1"/>
                          </a:solidFill>
                          <a:latin typeface="+mn-lt"/>
                          <a:ea typeface="+mn-ea"/>
                          <a:cs typeface="+mn-cs"/>
                          <a:sym typeface="Arial"/>
                        </a:rPr>
                        <a:t>Shows the control (sets the </a:t>
                      </a:r>
                      <a:r>
                        <a:rPr lang="en-US" sz="1600" b="0" i="0" u="none" strike="noStrike" cap="none" dirty="0" smtClean="0">
                          <a:solidFill>
                            <a:schemeClr val="dk1"/>
                          </a:solidFill>
                          <a:latin typeface="Consolas" panose="020B0609020204030204" pitchFamily="49" charset="0"/>
                          <a:ea typeface="Arial"/>
                          <a:cs typeface="Arial"/>
                          <a:sym typeface="Arial"/>
                        </a:rPr>
                        <a:t>Visible</a:t>
                      </a:r>
                      <a:r>
                        <a:rPr lang="en-US" sz="1600" b="0" i="0" u="none" strike="noStrike" cap="none" baseline="0" dirty="0" smtClean="0">
                          <a:solidFill>
                            <a:schemeClr val="tx1"/>
                          </a:solidFill>
                          <a:latin typeface="+mn-lt"/>
                          <a:ea typeface="+mn-ea"/>
                          <a:cs typeface="+mn-cs"/>
                          <a:sym typeface="Arial"/>
                        </a:rPr>
                        <a:t> property to </a:t>
                      </a:r>
                      <a:r>
                        <a:rPr lang="en-US" sz="1600" b="0" i="0" u="none" strike="noStrike" cap="none" dirty="0" smtClean="0">
                          <a:solidFill>
                            <a:schemeClr val="dk1"/>
                          </a:solidFill>
                          <a:latin typeface="Consolas" panose="020B0609020204030204" pitchFamily="49" charset="0"/>
                          <a:ea typeface="Arial"/>
                          <a:cs typeface="Arial"/>
                          <a:sym typeface="Arial"/>
                        </a:rPr>
                        <a:t>true</a:t>
                      </a:r>
                      <a:r>
                        <a:rPr lang="en-US" sz="1600" b="0" i="0" u="none" strike="noStrike" cap="none" baseline="0" dirty="0" smtClean="0">
                          <a:solidFill>
                            <a:schemeClr val="tx1"/>
                          </a:solidFill>
                          <a:latin typeface="+mn-lt"/>
                          <a:ea typeface="+mn-ea"/>
                          <a:cs typeface="+mn-cs"/>
                          <a:sym typeface="Arial"/>
                        </a:rPr>
                        <a:t>).</a:t>
                      </a:r>
                      <a:endParaRPr lang="en-US" sz="1600" i="0" dirty="0"/>
                    </a:p>
                  </a:txBody>
                  <a:tcPr/>
                </a:tc>
                <a:extLst>
                  <a:ext uri="{0D108BD9-81ED-4DB2-BD59-A6C34878D82A}">
                    <a16:rowId xmlns:a16="http://schemas.microsoft.com/office/drawing/2014/main" val="2713584328"/>
                  </a:ext>
                </a:extLst>
              </a:tr>
            </a:tbl>
          </a:graphicData>
        </a:graphic>
      </p:graphicFrame>
    </p:spTree>
    <p:extLst>
      <p:ext uri="{BB962C8B-B14F-4D97-AF65-F5344CB8AC3E}">
        <p14:creationId xmlns:p14="http://schemas.microsoft.com/office/powerpoint/2010/main" val="31424201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14.4</a:t>
            </a:r>
            <a:r>
              <a:rPr lang="en-US" dirty="0"/>
              <a:t> Control Properties and </a:t>
            </a:r>
            <a:r>
              <a:rPr lang="en-US" dirty="0" smtClean="0"/>
              <a:t>Layout </a:t>
            </a:r>
            <a:r>
              <a:rPr lang="en-US" sz="2000" b="0" dirty="0" smtClean="0"/>
              <a:t>(2 of 5)</a:t>
            </a:r>
            <a:endParaRPr lang="en-US" sz="2000" b="0" dirty="0"/>
          </a:p>
        </p:txBody>
      </p:sp>
      <p:sp>
        <p:nvSpPr>
          <p:cNvPr id="3" name="Text Placeholder 2"/>
          <p:cNvSpPr>
            <a:spLocks noGrp="1"/>
          </p:cNvSpPr>
          <p:nvPr>
            <p:ph type="body" idx="1"/>
          </p:nvPr>
        </p:nvSpPr>
        <p:spPr/>
        <p:txBody>
          <a:bodyPr/>
          <a:lstStyle/>
          <a:p>
            <a:r>
              <a:rPr lang="en-US" sz="2400" b="1" dirty="0">
                <a:latin typeface="+mn-lt"/>
              </a:rPr>
              <a:t>Anchoring and Docking</a:t>
            </a:r>
          </a:p>
          <a:p>
            <a:r>
              <a:rPr lang="en-US" sz="2400" dirty="0">
                <a:latin typeface="+mn-lt"/>
              </a:rPr>
              <a:t>Anchoring causes controls to remain at a fixed distance from the sides of the container.</a:t>
            </a:r>
          </a:p>
          <a:p>
            <a:r>
              <a:rPr lang="en-US" sz="2400" dirty="0">
                <a:latin typeface="+mn-lt"/>
              </a:rPr>
              <a:t>Anchor a control to the right and bottom sides by setting the</a:t>
            </a:r>
            <a:r>
              <a:rPr lang="en-US" sz="2400" b="1" dirty="0">
                <a:latin typeface="+mn-lt"/>
              </a:rPr>
              <a:t> </a:t>
            </a:r>
            <a:r>
              <a:rPr lang="en-US" sz="2400" dirty="0">
                <a:latin typeface="Consolas" panose="020B0609020204030204" pitchFamily="49" charset="0"/>
              </a:rPr>
              <a:t>Anchor</a:t>
            </a:r>
            <a:r>
              <a:rPr lang="en-US" sz="2400" b="1" dirty="0">
                <a:latin typeface="+mn-lt"/>
              </a:rPr>
              <a:t> </a:t>
            </a:r>
            <a:r>
              <a:rPr lang="en-US" sz="2400" dirty="0">
                <a:latin typeface="+mn-lt"/>
              </a:rPr>
              <a:t>property </a:t>
            </a:r>
            <a:r>
              <a:rPr lang="en-US" sz="2400" dirty="0" smtClean="0">
                <a:latin typeface="+mn-lt"/>
              </a:rPr>
              <a:t>(Figure.</a:t>
            </a:r>
            <a:r>
              <a:rPr lang="en-US" sz="2400" dirty="0">
                <a:latin typeface="+mn-lt"/>
              </a:rPr>
              <a:t> 14.12</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41901444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14.12 </a:t>
            </a:r>
            <a:r>
              <a:rPr lang="en-US" dirty="0"/>
              <a:t>Manipulating the Anchor Property of a Control</a:t>
            </a:r>
          </a:p>
        </p:txBody>
      </p:sp>
      <p:pic>
        <p:nvPicPr>
          <p:cNvPr id="4" name="Picture 3" descr="The anchoring window and its properties. In the properties window, the option for anchor is selected. Beside it is a drop-down arrow. Clicking it displays the anchoring window. The anchoring window shows darkened bars that indicate the container’s sides to which the control is anchored; use mouse clicks to select or deselect a bar. A description of the anchor is displayed at the bottom of the window."/>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20" y="1717174"/>
            <a:ext cx="7786759" cy="3429344"/>
          </a:xfrm>
          <a:prstGeom prst="rect">
            <a:avLst/>
          </a:prstGeom>
        </p:spPr>
      </p:pic>
    </p:spTree>
    <p:extLst>
      <p:ext uri="{BB962C8B-B14F-4D97-AF65-F5344CB8AC3E}">
        <p14:creationId xmlns:p14="http://schemas.microsoft.com/office/powerpoint/2010/main" val="8320695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14.4 Control </a:t>
            </a:r>
            <a:r>
              <a:rPr lang="en-US" dirty="0"/>
              <a:t>Properties and </a:t>
            </a:r>
            <a:r>
              <a:rPr lang="en-US" dirty="0" smtClean="0"/>
              <a:t>Layout </a:t>
            </a:r>
            <a:r>
              <a:rPr lang="en-US" sz="2000" b="0" dirty="0" smtClean="0"/>
              <a:t>(3 of 5)</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Execute the app and enlarge the </a:t>
            </a:r>
            <a:r>
              <a:rPr lang="en-US" altLang="en-US" sz="2400" dirty="0">
                <a:latin typeface="Consolas" panose="020B0609020204030204" pitchFamily="49" charset="0"/>
              </a:rPr>
              <a:t>Form</a:t>
            </a:r>
            <a:r>
              <a:rPr lang="en-US" altLang="en-US" sz="2400" dirty="0">
                <a:latin typeface="+mn-lt"/>
              </a:rPr>
              <a:t> </a:t>
            </a:r>
            <a:r>
              <a:rPr lang="en-US" altLang="en-US" sz="2400" dirty="0" smtClean="0">
                <a:latin typeface="+mn-lt"/>
              </a:rPr>
              <a:t>(Figure.</a:t>
            </a:r>
            <a:r>
              <a:rPr lang="en-US" altLang="en-US" sz="2400" dirty="0">
                <a:latin typeface="+mn-lt"/>
              </a:rPr>
              <a:t> 14.13</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6377980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14.13 </a:t>
            </a:r>
            <a:r>
              <a:rPr lang="en-US" dirty="0"/>
              <a:t>Anchoring Demonstration</a:t>
            </a:r>
          </a:p>
        </p:txBody>
      </p:sp>
      <p:pic>
        <p:nvPicPr>
          <p:cNvPr id="4" name="Picture 3" descr="An example form window before and after resizing. The window has two control buttons labeled, anchored top left, and anchored bottom right, respectively. After enlarging the form window, the anchored bottom right button maintains a constant distance to the right and bottom sid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364" y="1888417"/>
            <a:ext cx="7943273" cy="2493818"/>
          </a:xfrm>
          <a:prstGeom prst="rect">
            <a:avLst/>
          </a:prstGeom>
        </p:spPr>
      </p:pic>
    </p:spTree>
    <p:extLst>
      <p:ext uri="{BB962C8B-B14F-4D97-AF65-F5344CB8AC3E}">
        <p14:creationId xmlns:p14="http://schemas.microsoft.com/office/powerpoint/2010/main" val="16718198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14.4</a:t>
            </a:r>
            <a:r>
              <a:rPr lang="en-US" dirty="0"/>
              <a:t> Control Properties and </a:t>
            </a:r>
            <a:r>
              <a:rPr lang="en-US" dirty="0" smtClean="0"/>
              <a:t>Layout </a:t>
            </a:r>
            <a:r>
              <a:rPr lang="en-US" sz="2000" b="0" dirty="0" smtClean="0"/>
              <a:t>(4 of 5)</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Docking attaches a control to a container such that the control stretches across an entire side or fills an entire area</a:t>
            </a:r>
            <a:r>
              <a:rPr lang="en-US" altLang="en-US" sz="2400" dirty="0" smtClean="0">
                <a:latin typeface="+mn-lt"/>
              </a:rPr>
              <a:t>.</a:t>
            </a:r>
            <a:endParaRPr lang="en-US" altLang="en-US" sz="2400" dirty="0">
              <a:latin typeface="+mn-lt"/>
            </a:endParaRPr>
          </a:p>
          <a:p>
            <a:r>
              <a:rPr lang="en-US" altLang="en-US" sz="2400" dirty="0">
                <a:latin typeface="+mn-lt"/>
              </a:rPr>
              <a:t>Docking allows a control to span an entire side of its parent container or to fill the entire container </a:t>
            </a:r>
            <a:r>
              <a:rPr lang="en-US" altLang="en-US" sz="2400" dirty="0" smtClean="0">
                <a:latin typeface="+mn-lt"/>
              </a:rPr>
              <a:t>(Figure.</a:t>
            </a:r>
            <a:r>
              <a:rPr lang="en-US" altLang="en-US" sz="2400" dirty="0">
                <a:latin typeface="+mn-lt"/>
              </a:rPr>
              <a:t> 14.14).</a:t>
            </a:r>
          </a:p>
          <a:p>
            <a:r>
              <a:rPr lang="en-US" altLang="en-US" sz="2400" dirty="0">
                <a:latin typeface="+mn-lt"/>
              </a:rPr>
              <a:t>The </a:t>
            </a:r>
            <a:r>
              <a:rPr lang="en-US" altLang="en-US" sz="2400" dirty="0">
                <a:latin typeface="Consolas" panose="020B0609020204030204" pitchFamily="49" charset="0"/>
              </a:rPr>
              <a:t>Form</a:t>
            </a:r>
            <a:r>
              <a:rPr lang="en-US" altLang="en-US" sz="2400" dirty="0">
                <a:latin typeface="+mn-lt"/>
              </a:rPr>
              <a:t>’s</a:t>
            </a:r>
            <a:r>
              <a:rPr lang="en-US" altLang="en-US" sz="2400" dirty="0">
                <a:latin typeface="Consolas" panose="020B0609020204030204" pitchFamily="49" charset="0"/>
              </a:rPr>
              <a:t> Padding</a:t>
            </a:r>
            <a:r>
              <a:rPr lang="en-US" altLang="en-US" sz="2400" b="1" dirty="0">
                <a:latin typeface="+mn-lt"/>
              </a:rPr>
              <a:t> </a:t>
            </a:r>
            <a:r>
              <a:rPr lang="en-US" altLang="en-US" sz="2400" dirty="0">
                <a:latin typeface="+mn-lt"/>
              </a:rPr>
              <a:t>property specifies the distance between the docked controls and the edges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0331501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14.14 Docking a </a:t>
            </a:r>
            <a:r>
              <a:rPr lang="en-US" dirty="0">
                <a:latin typeface="Consolas" panose="020B0609020204030204" pitchFamily="49" charset="0"/>
              </a:rPr>
              <a:t>Button</a:t>
            </a:r>
            <a:r>
              <a:rPr lang="en-US" dirty="0"/>
              <a:t> to the Top of a </a:t>
            </a:r>
            <a:r>
              <a:rPr lang="en-US" dirty="0">
                <a:latin typeface="Consolas" panose="020B0609020204030204" pitchFamily="49" charset="0"/>
              </a:rPr>
              <a:t>Form</a:t>
            </a:r>
          </a:p>
        </p:txBody>
      </p:sp>
      <p:pic>
        <p:nvPicPr>
          <p:cNvPr id="4" name="Picture 3" descr="An example form window before and after resizing. A button that is docked at the top button control extends along form’s entire top both before and after the width is expand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686" y="1827319"/>
            <a:ext cx="7864627" cy="1703241"/>
          </a:xfrm>
          <a:prstGeom prst="rect">
            <a:avLst/>
          </a:prstGeom>
        </p:spPr>
      </p:pic>
    </p:spTree>
    <p:extLst>
      <p:ext uri="{BB962C8B-B14F-4D97-AF65-F5344CB8AC3E}">
        <p14:creationId xmlns:p14="http://schemas.microsoft.com/office/powerpoint/2010/main" val="27125485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t>
            </a:r>
            <a:r>
              <a:rPr lang="en-US" dirty="0"/>
              <a:t>14.15 </a:t>
            </a:r>
            <a:r>
              <a:rPr lang="en-US" dirty="0">
                <a:latin typeface="Consolas" panose="020B0609020204030204" pitchFamily="49" charset="0"/>
              </a:rPr>
              <a:t>Control</a:t>
            </a:r>
            <a:r>
              <a:rPr lang="en-US" dirty="0"/>
              <a:t> Layout </a:t>
            </a:r>
            <a:r>
              <a:rPr lang="en-US" dirty="0" smtClean="0"/>
              <a:t>Properties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63750200"/>
              </p:ext>
            </p:extLst>
          </p:nvPr>
        </p:nvGraphicFramePr>
        <p:xfrm>
          <a:off x="604683" y="1757983"/>
          <a:ext cx="8008375" cy="4297680"/>
        </p:xfrm>
        <a:graphic>
          <a:graphicData uri="http://schemas.openxmlformats.org/drawingml/2006/table">
            <a:tbl>
              <a:tblPr firstRow="1" bandRow="1">
                <a:tableStyleId>{5940675A-B579-460E-94D1-54222C63F5DA}</a:tableStyleId>
              </a:tblPr>
              <a:tblGrid>
                <a:gridCol w="1657253">
                  <a:extLst>
                    <a:ext uri="{9D8B030D-6E8A-4147-A177-3AD203B41FA5}">
                      <a16:colId xmlns:a16="http://schemas.microsoft.com/office/drawing/2014/main" val="1464365519"/>
                    </a:ext>
                  </a:extLst>
                </a:gridCol>
                <a:gridCol w="6351122">
                  <a:extLst>
                    <a:ext uri="{9D8B030D-6E8A-4147-A177-3AD203B41FA5}">
                      <a16:colId xmlns:a16="http://schemas.microsoft.com/office/drawing/2014/main" val="121391871"/>
                    </a:ext>
                  </a:extLst>
                </a:gridCol>
              </a:tblGrid>
              <a:tr h="184431">
                <a:tc>
                  <a:txBody>
                    <a:bodyPr/>
                    <a:lstStyle/>
                    <a:p>
                      <a:r>
                        <a:rPr lang="en-US" sz="1600" b="1" i="0" u="none" strike="noStrike" cap="none" baseline="0" dirty="0" smtClean="0">
                          <a:solidFill>
                            <a:schemeClr val="tx1"/>
                          </a:solidFill>
                          <a:latin typeface="+mn-lt"/>
                          <a:ea typeface="+mn-ea"/>
                          <a:cs typeface="+mn-cs"/>
                          <a:sym typeface="Arial"/>
                        </a:rPr>
                        <a:t>Control layout</a:t>
                      </a:r>
                    </a:p>
                    <a:p>
                      <a:r>
                        <a:rPr lang="en-US" sz="1600" b="1" i="0" u="none" strike="noStrike" cap="none" baseline="0" dirty="0" smtClean="0">
                          <a:solidFill>
                            <a:schemeClr val="tx1"/>
                          </a:solidFill>
                          <a:latin typeface="+mn-lt"/>
                          <a:ea typeface="+mn-ea"/>
                          <a:cs typeface="+mn-cs"/>
                          <a:sym typeface="Arial"/>
                        </a:rPr>
                        <a:t>properties</a:t>
                      </a:r>
                      <a:endParaRPr lang="en-US" sz="1600" b="1" dirty="0"/>
                    </a:p>
                  </a:txBody>
                  <a:tcPr anchor="b"/>
                </a:tc>
                <a:tc>
                  <a:txBody>
                    <a:bodyPr/>
                    <a:lstStyle/>
                    <a:p>
                      <a:r>
                        <a:rPr lang="en-US" sz="1600" b="1" i="0" u="none" strike="noStrike" cap="none" baseline="0" dirty="0" smtClean="0">
                          <a:solidFill>
                            <a:schemeClr val="tx1"/>
                          </a:solidFill>
                          <a:latin typeface="+mn-lt"/>
                          <a:ea typeface="+mn-ea"/>
                          <a:cs typeface="+mn-cs"/>
                          <a:sym typeface="Arial"/>
                        </a:rPr>
                        <a:t>Description</a:t>
                      </a:r>
                      <a:endParaRPr lang="en-US" sz="1600" b="1" dirty="0"/>
                    </a:p>
                  </a:txBody>
                  <a:tcPr anchor="b"/>
                </a:tc>
                <a:extLst>
                  <a:ext uri="{0D108BD9-81ED-4DB2-BD59-A6C34878D82A}">
                    <a16:rowId xmlns:a16="http://schemas.microsoft.com/office/drawing/2014/main" val="118158367"/>
                  </a:ext>
                </a:extLst>
              </a:tr>
              <a:tr h="184431">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Anchor</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Causes a control to remain at a fixed distance from the side(s) of the container even when the container is resized.</a:t>
                      </a:r>
                      <a:endParaRPr lang="en-US" sz="1600" dirty="0"/>
                    </a:p>
                  </a:txBody>
                  <a:tcPr/>
                </a:tc>
                <a:extLst>
                  <a:ext uri="{0D108BD9-81ED-4DB2-BD59-A6C34878D82A}">
                    <a16:rowId xmlns:a16="http://schemas.microsoft.com/office/drawing/2014/main" val="3800849377"/>
                  </a:ext>
                </a:extLst>
              </a:tr>
              <a:tr h="184431">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Dock</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Allows a control to span one side of its container or to fill the remaining space in the container.</a:t>
                      </a:r>
                      <a:endParaRPr lang="en-US" sz="1600" dirty="0"/>
                    </a:p>
                  </a:txBody>
                  <a:tcPr/>
                </a:tc>
                <a:extLst>
                  <a:ext uri="{0D108BD9-81ED-4DB2-BD59-A6C34878D82A}">
                    <a16:rowId xmlns:a16="http://schemas.microsoft.com/office/drawing/2014/main" val="2155068296"/>
                  </a:ext>
                </a:extLst>
              </a:tr>
              <a:tr h="262087">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Padding</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Sets the space between a container’s edges and docked controls. The default is 0, causing the control to appear flush with the container’s sides.</a:t>
                      </a:r>
                      <a:endParaRPr lang="en-US" sz="1600" dirty="0"/>
                    </a:p>
                  </a:txBody>
                  <a:tcPr/>
                </a:tc>
                <a:extLst>
                  <a:ext uri="{0D108BD9-81ED-4DB2-BD59-A6C34878D82A}">
                    <a16:rowId xmlns:a16="http://schemas.microsoft.com/office/drawing/2014/main" val="2749647389"/>
                  </a:ext>
                </a:extLst>
              </a:tr>
              <a:tr h="184431">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Location</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Specifies the location (as a set of coordinates) of the upper-left corner of the control, in relation to its container’s upper-left corner.</a:t>
                      </a:r>
                      <a:endParaRPr lang="en-US" sz="1600" dirty="0"/>
                    </a:p>
                  </a:txBody>
                  <a:tcPr/>
                </a:tc>
                <a:extLst>
                  <a:ext uri="{0D108BD9-81ED-4DB2-BD59-A6C34878D82A}">
                    <a16:rowId xmlns:a16="http://schemas.microsoft.com/office/drawing/2014/main" val="1939626357"/>
                  </a:ext>
                </a:extLst>
              </a:tr>
              <a:tr h="184431">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Size</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Specifies the size of the control in pixels as a </a:t>
                      </a:r>
                      <a:r>
                        <a:rPr lang="en-US" sz="1600" b="0" i="0" u="none" strike="noStrike" cap="none" baseline="0" dirty="0" smtClean="0">
                          <a:solidFill>
                            <a:schemeClr val="tx1"/>
                          </a:solidFill>
                          <a:latin typeface="Consolas" panose="020B0609020204030204" pitchFamily="49" charset="0"/>
                          <a:ea typeface="+mn-ea"/>
                          <a:cs typeface="+mn-cs"/>
                          <a:sym typeface="Arial"/>
                        </a:rPr>
                        <a:t>Size</a:t>
                      </a:r>
                      <a:r>
                        <a:rPr lang="en-US" sz="1600" b="0" i="0" u="none" strike="noStrike" cap="none" baseline="0" dirty="0" smtClean="0">
                          <a:solidFill>
                            <a:schemeClr val="tx1"/>
                          </a:solidFill>
                          <a:latin typeface="+mn-lt"/>
                          <a:ea typeface="+mn-ea"/>
                          <a:cs typeface="+mn-cs"/>
                          <a:sym typeface="Arial"/>
                        </a:rPr>
                        <a:t> object, which has properties </a:t>
                      </a:r>
                      <a:r>
                        <a:rPr lang="en-US" sz="1600" b="0" i="0" u="none" strike="noStrike" cap="none" dirty="0" smtClean="0">
                          <a:solidFill>
                            <a:schemeClr val="dk1"/>
                          </a:solidFill>
                          <a:latin typeface="Consolas" panose="020B0609020204030204" pitchFamily="49" charset="0"/>
                          <a:ea typeface="Arial"/>
                          <a:cs typeface="Arial"/>
                          <a:sym typeface="Arial"/>
                        </a:rPr>
                        <a:t>Width</a:t>
                      </a:r>
                      <a:r>
                        <a:rPr lang="en-US" sz="1600" b="0" i="0" u="none" strike="noStrike" cap="none" baseline="0" dirty="0" smtClean="0">
                          <a:solidFill>
                            <a:schemeClr val="tx1"/>
                          </a:solidFill>
                          <a:latin typeface="+mn-lt"/>
                          <a:ea typeface="+mn-ea"/>
                          <a:cs typeface="+mn-cs"/>
                          <a:sym typeface="Arial"/>
                        </a:rPr>
                        <a:t> and </a:t>
                      </a:r>
                      <a:r>
                        <a:rPr lang="en-US" sz="1600" b="0" i="0" u="none" strike="noStrike" cap="none" dirty="0" smtClean="0">
                          <a:solidFill>
                            <a:schemeClr val="dk1"/>
                          </a:solidFill>
                          <a:latin typeface="Consolas" panose="020B0609020204030204" pitchFamily="49" charset="0"/>
                          <a:ea typeface="Arial"/>
                          <a:cs typeface="Arial"/>
                          <a:sym typeface="Arial"/>
                        </a:rPr>
                        <a:t>Height</a:t>
                      </a:r>
                      <a:r>
                        <a:rPr lang="en-US" sz="1600" b="0" i="0" u="none" strike="noStrike" cap="none" baseline="0" dirty="0" smtClean="0">
                          <a:solidFill>
                            <a:schemeClr val="tx1"/>
                          </a:solidFill>
                          <a:latin typeface="+mn-lt"/>
                          <a:ea typeface="+mn-ea"/>
                          <a:cs typeface="+mn-cs"/>
                          <a:sym typeface="Arial"/>
                        </a:rPr>
                        <a:t>.</a:t>
                      </a:r>
                      <a:endParaRPr lang="en-US" sz="1600" b="0" dirty="0"/>
                    </a:p>
                  </a:txBody>
                  <a:tcPr/>
                </a:tc>
                <a:extLst>
                  <a:ext uri="{0D108BD9-81ED-4DB2-BD59-A6C34878D82A}">
                    <a16:rowId xmlns:a16="http://schemas.microsoft.com/office/drawing/2014/main" val="2337112375"/>
                  </a:ext>
                </a:extLst>
              </a:tr>
              <a:tr h="184431">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MinimumSize,</a:t>
                      </a:r>
                    </a:p>
                    <a:p>
                      <a:r>
                        <a:rPr lang="en-US" sz="1600" b="0" i="0" u="none" strike="noStrike" cap="none" dirty="0" smtClean="0">
                          <a:solidFill>
                            <a:schemeClr val="dk1"/>
                          </a:solidFill>
                          <a:latin typeface="Consolas" panose="020B0609020204030204" pitchFamily="49" charset="0"/>
                          <a:ea typeface="Arial"/>
                          <a:cs typeface="Arial"/>
                          <a:sym typeface="Arial"/>
                        </a:rPr>
                        <a:t>MaximumSize</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Indicates the minimum and maximum size of a </a:t>
                      </a:r>
                      <a:r>
                        <a:rPr lang="en-US" sz="1600" b="0" i="0" u="none" strike="noStrike" cap="none" dirty="0" smtClean="0">
                          <a:solidFill>
                            <a:schemeClr val="dk1"/>
                          </a:solidFill>
                          <a:latin typeface="Consolas" panose="020B0609020204030204" pitchFamily="49" charset="0"/>
                          <a:ea typeface="Arial"/>
                          <a:cs typeface="Arial"/>
                          <a:sym typeface="Arial"/>
                        </a:rPr>
                        <a:t>Control</a:t>
                      </a:r>
                      <a:r>
                        <a:rPr lang="en-US" sz="1600" b="0" i="0" u="none" strike="noStrike" cap="none" baseline="0" dirty="0" smtClean="0">
                          <a:solidFill>
                            <a:schemeClr val="tx1"/>
                          </a:solidFill>
                          <a:latin typeface="+mn-lt"/>
                          <a:ea typeface="+mn-ea"/>
                          <a:cs typeface="+mn-cs"/>
                          <a:sym typeface="Arial"/>
                        </a:rPr>
                        <a:t>,</a:t>
                      </a:r>
                      <a:r>
                        <a:rPr lang="en-US" sz="1600" b="1"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respectively.</a:t>
                      </a:r>
                      <a:endParaRPr lang="en-US" sz="1600" dirty="0"/>
                    </a:p>
                  </a:txBody>
                  <a:tcPr/>
                </a:tc>
                <a:extLst>
                  <a:ext uri="{0D108BD9-81ED-4DB2-BD59-A6C34878D82A}">
                    <a16:rowId xmlns:a16="http://schemas.microsoft.com/office/drawing/2014/main" val="3413899057"/>
                  </a:ext>
                </a:extLst>
              </a:tr>
            </a:tbl>
          </a:graphicData>
        </a:graphic>
      </p:graphicFrame>
    </p:spTree>
    <p:extLst>
      <p:ext uri="{BB962C8B-B14F-4D97-AF65-F5344CB8AC3E}">
        <p14:creationId xmlns:p14="http://schemas.microsoft.com/office/powerpoint/2010/main" val="3085448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14.4 Control Properties and Layout </a:t>
            </a:r>
            <a:r>
              <a:rPr lang="en-US" sz="2000" b="0" dirty="0" smtClean="0"/>
              <a:t>(5 </a:t>
            </a:r>
            <a:r>
              <a:rPr lang="en-US" sz="2000" b="0" dirty="0"/>
              <a:t>of </a:t>
            </a:r>
            <a:r>
              <a:rPr lang="en-US" sz="2000" b="0" dirty="0" smtClean="0"/>
              <a:t>5)</a:t>
            </a:r>
            <a:endParaRPr lang="en-US" dirty="0"/>
          </a:p>
        </p:txBody>
      </p:sp>
      <p:sp>
        <p:nvSpPr>
          <p:cNvPr id="3" name="Text Placeholder 2"/>
          <p:cNvSpPr>
            <a:spLocks noGrp="1"/>
          </p:cNvSpPr>
          <p:nvPr>
            <p:ph type="body" idx="1"/>
          </p:nvPr>
        </p:nvSpPr>
        <p:spPr/>
        <p:txBody>
          <a:bodyPr/>
          <a:lstStyle/>
          <a:p>
            <a:r>
              <a:rPr lang="en-US" sz="2400" b="1" dirty="0">
                <a:latin typeface="+mn-lt"/>
              </a:rPr>
              <a:t>Using Visual Studio To Edit a </a:t>
            </a:r>
            <a:r>
              <a:rPr lang="en-US" sz="2400" b="1" dirty="0" smtClean="0">
                <a:latin typeface="+mn-lt"/>
              </a:rPr>
              <a:t>G</a:t>
            </a:r>
            <a:r>
              <a:rPr lang="en-US" sz="100" b="1" dirty="0" smtClean="0">
                <a:latin typeface="+mn-lt"/>
              </a:rPr>
              <a:t> </a:t>
            </a:r>
            <a:r>
              <a:rPr lang="en-US" sz="2400" b="1" dirty="0" smtClean="0">
                <a:latin typeface="+mn-lt"/>
              </a:rPr>
              <a:t>U</a:t>
            </a:r>
            <a:r>
              <a:rPr lang="en-US" sz="100" b="1" dirty="0" smtClean="0">
                <a:latin typeface="+mn-lt"/>
              </a:rPr>
              <a:t> </a:t>
            </a:r>
            <a:r>
              <a:rPr lang="en-US" sz="2400" b="1" dirty="0" smtClean="0">
                <a:latin typeface="+mn-lt"/>
              </a:rPr>
              <a:t>I’s </a:t>
            </a:r>
            <a:r>
              <a:rPr lang="en-US" sz="2400" b="1" dirty="0">
                <a:latin typeface="+mn-lt"/>
              </a:rPr>
              <a:t>Layout</a:t>
            </a:r>
          </a:p>
          <a:p>
            <a:r>
              <a:rPr lang="en-US" sz="2400" dirty="0">
                <a:latin typeface="+mn-lt"/>
              </a:rPr>
              <a:t>Visual Studio provides tools that help you with </a:t>
            </a:r>
            <a:r>
              <a:rPr lang="en-US" sz="2400" dirty="0" smtClean="0">
                <a:latin typeface="+mn-lt"/>
              </a:rPr>
              <a:t>G</a:t>
            </a:r>
            <a:r>
              <a:rPr lang="en-US" sz="100" dirty="0" smtClean="0">
                <a:latin typeface="+mn-lt"/>
              </a:rPr>
              <a:t> </a:t>
            </a:r>
            <a:r>
              <a:rPr lang="en-US" sz="2400" dirty="0" smtClean="0">
                <a:latin typeface="+mn-lt"/>
              </a:rPr>
              <a:t>U</a:t>
            </a:r>
            <a:r>
              <a:rPr lang="en-US" sz="100" dirty="0" smtClean="0">
                <a:latin typeface="+mn-lt"/>
              </a:rPr>
              <a:t> </a:t>
            </a:r>
            <a:r>
              <a:rPr lang="en-US" sz="2400" dirty="0" smtClean="0">
                <a:latin typeface="+mn-lt"/>
              </a:rPr>
              <a:t>I </a:t>
            </a:r>
            <a:r>
              <a:rPr lang="en-US" sz="2400" dirty="0">
                <a:latin typeface="+mn-lt"/>
              </a:rPr>
              <a:t>layout.</a:t>
            </a:r>
          </a:p>
          <a:p>
            <a:r>
              <a:rPr lang="en-US" sz="2400" dirty="0">
                <a:latin typeface="+mn-lt"/>
              </a:rPr>
              <a:t>When dragging a control across a </a:t>
            </a:r>
            <a:r>
              <a:rPr lang="en-US" sz="2400" dirty="0">
                <a:latin typeface="Consolas" panose="020B0609020204030204" pitchFamily="49" charset="0"/>
              </a:rPr>
              <a:t>Form</a:t>
            </a:r>
            <a:r>
              <a:rPr lang="en-US" sz="2400" dirty="0">
                <a:latin typeface="+mn-lt"/>
              </a:rPr>
              <a:t>,</a:t>
            </a:r>
            <a:r>
              <a:rPr lang="en-US" sz="2400" b="1" dirty="0">
                <a:latin typeface="+mn-lt"/>
              </a:rPr>
              <a:t> </a:t>
            </a:r>
            <a:r>
              <a:rPr lang="en-US" sz="2400" dirty="0">
                <a:latin typeface="+mn-lt"/>
              </a:rPr>
              <a:t>blue lines (known as snap lines) help you position the control </a:t>
            </a:r>
            <a:r>
              <a:rPr lang="en-US" sz="2400" dirty="0" smtClean="0">
                <a:latin typeface="+mn-lt"/>
              </a:rPr>
              <a:t>(Figure.</a:t>
            </a:r>
            <a:r>
              <a:rPr lang="en-US" sz="2400" dirty="0">
                <a:latin typeface="+mn-lt"/>
              </a:rPr>
              <a:t> 14.16).</a:t>
            </a:r>
          </a:p>
          <a:p>
            <a:r>
              <a:rPr lang="en-US" sz="2400" dirty="0">
                <a:latin typeface="+mn-lt"/>
              </a:rPr>
              <a:t>Visual Studio also provides the </a:t>
            </a:r>
            <a:r>
              <a:rPr lang="en-US" sz="2400" b="1" dirty="0">
                <a:latin typeface="+mn-lt"/>
              </a:rPr>
              <a:t>Format</a:t>
            </a:r>
            <a:r>
              <a:rPr lang="en-US" sz="2400" dirty="0">
                <a:latin typeface="+mn-lt"/>
              </a:rPr>
              <a:t> menu, which contains several options for modifying your </a:t>
            </a:r>
            <a:r>
              <a:rPr lang="en-US" sz="2400" dirty="0" smtClean="0">
                <a:latin typeface="+mn-lt"/>
              </a:rPr>
              <a:t>G</a:t>
            </a:r>
            <a:r>
              <a:rPr lang="en-US" sz="100" dirty="0" smtClean="0">
                <a:latin typeface="+mn-lt"/>
              </a:rPr>
              <a:t> </a:t>
            </a:r>
            <a:r>
              <a:rPr lang="en-US" sz="2400" dirty="0" smtClean="0">
                <a:latin typeface="+mn-lt"/>
              </a:rPr>
              <a:t>U</a:t>
            </a:r>
            <a:r>
              <a:rPr lang="en-US" sz="100" dirty="0" smtClean="0">
                <a:latin typeface="+mn-lt"/>
              </a:rPr>
              <a:t> </a:t>
            </a:r>
            <a:r>
              <a:rPr lang="en-US" sz="2400" dirty="0" smtClean="0">
                <a:latin typeface="+mn-lt"/>
              </a:rPr>
              <a:t>I’s </a:t>
            </a:r>
            <a:r>
              <a:rPr lang="en-US" sz="2400" dirty="0">
                <a:latin typeface="+mn-lt"/>
              </a:rPr>
              <a:t>layout</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3130689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r>
              <a:rPr lang="en-US" sz="2000" b="0" dirty="0" smtClean="0"/>
              <a:t>(3 of 3)</a:t>
            </a:r>
            <a:endParaRPr lang="en-US" sz="2000" b="0" dirty="0"/>
          </a:p>
        </p:txBody>
      </p:sp>
      <p:sp>
        <p:nvSpPr>
          <p:cNvPr id="3" name="Text Placeholder 2"/>
          <p:cNvSpPr>
            <a:spLocks noGrp="1"/>
          </p:cNvSpPr>
          <p:nvPr>
            <p:ph type="body" idx="1"/>
          </p:nvPr>
        </p:nvSpPr>
        <p:spPr/>
        <p:txBody>
          <a:bodyPr/>
          <a:lstStyle/>
          <a:p>
            <a:pPr marL="0" indent="0">
              <a:buNone/>
            </a:pPr>
            <a:r>
              <a:rPr lang="en-US" sz="2200" b="1" dirty="0">
                <a:solidFill>
                  <a:schemeClr val="tx2"/>
                </a:solidFill>
                <a:latin typeface="+mn-lt"/>
              </a:rPr>
              <a:t>14.8</a:t>
            </a:r>
            <a:r>
              <a:rPr lang="en-US" sz="2200" b="1" dirty="0">
                <a:latin typeface="+mn-lt"/>
              </a:rPr>
              <a:t> </a:t>
            </a:r>
            <a:r>
              <a:rPr lang="en-US" sz="2200" dirty="0">
                <a:latin typeface="Consolas" panose="020B0609020204030204" pitchFamily="49" charset="0"/>
              </a:rPr>
              <a:t>PictureBox</a:t>
            </a:r>
            <a:r>
              <a:rPr lang="en-US" sz="2200" dirty="0">
                <a:latin typeface="+mn-lt"/>
              </a:rPr>
              <a:t>es</a:t>
            </a:r>
          </a:p>
          <a:p>
            <a:pPr marL="0" indent="0">
              <a:buNone/>
            </a:pPr>
            <a:r>
              <a:rPr lang="en-US" sz="2200" b="1" dirty="0">
                <a:solidFill>
                  <a:schemeClr val="tx2"/>
                </a:solidFill>
                <a:latin typeface="+mn-lt"/>
              </a:rPr>
              <a:t>14.9</a:t>
            </a:r>
            <a:r>
              <a:rPr lang="en-US" sz="2200" b="1" dirty="0">
                <a:latin typeface="+mn-lt"/>
              </a:rPr>
              <a:t> </a:t>
            </a:r>
            <a:r>
              <a:rPr lang="en-US" sz="2200" dirty="0">
                <a:latin typeface="Consolas" panose="020B0609020204030204" pitchFamily="49" charset="0"/>
              </a:rPr>
              <a:t>ToolTip</a:t>
            </a:r>
            <a:r>
              <a:rPr lang="en-US" sz="2200" dirty="0">
                <a:latin typeface="+mn-lt"/>
              </a:rPr>
              <a:t>s</a:t>
            </a:r>
          </a:p>
          <a:p>
            <a:pPr marL="0" indent="0">
              <a:buNone/>
            </a:pPr>
            <a:r>
              <a:rPr lang="en-US" sz="2200" b="1" dirty="0">
                <a:solidFill>
                  <a:schemeClr val="tx2"/>
                </a:solidFill>
                <a:latin typeface="+mn-lt"/>
              </a:rPr>
              <a:t>14.10</a:t>
            </a:r>
            <a:r>
              <a:rPr lang="en-US" sz="2200" b="1" dirty="0">
                <a:latin typeface="+mn-lt"/>
              </a:rPr>
              <a:t> </a:t>
            </a:r>
            <a:r>
              <a:rPr lang="en-US" sz="2200" dirty="0">
                <a:latin typeface="Consolas" panose="020B0609020204030204" pitchFamily="49" charset="0"/>
              </a:rPr>
              <a:t>NumericUpDown</a:t>
            </a:r>
            <a:r>
              <a:rPr lang="en-US" sz="2200" dirty="0">
                <a:latin typeface="+mn-lt"/>
              </a:rPr>
              <a:t> Control</a:t>
            </a:r>
          </a:p>
          <a:p>
            <a:pPr marL="0" indent="0">
              <a:buNone/>
            </a:pPr>
            <a:r>
              <a:rPr lang="en-US" sz="2200" b="1" dirty="0">
                <a:solidFill>
                  <a:schemeClr val="tx2"/>
                </a:solidFill>
                <a:latin typeface="+mn-lt"/>
              </a:rPr>
              <a:t>14.11 </a:t>
            </a:r>
            <a:r>
              <a:rPr lang="en-US" sz="2200" dirty="0">
                <a:latin typeface="+mn-lt"/>
              </a:rPr>
              <a:t>Mouse-Event Handling</a:t>
            </a:r>
          </a:p>
          <a:p>
            <a:pPr marL="0" indent="0">
              <a:buNone/>
            </a:pPr>
            <a:r>
              <a:rPr lang="en-US" sz="2200" b="1" dirty="0">
                <a:solidFill>
                  <a:schemeClr val="tx2"/>
                </a:solidFill>
                <a:latin typeface="+mn-lt"/>
              </a:rPr>
              <a:t>14.12</a:t>
            </a:r>
            <a:r>
              <a:rPr lang="en-US" sz="2200" b="1" dirty="0">
                <a:latin typeface="+mn-lt"/>
              </a:rPr>
              <a:t> </a:t>
            </a:r>
            <a:r>
              <a:rPr lang="en-US" sz="2200" dirty="0">
                <a:latin typeface="+mn-lt"/>
              </a:rPr>
              <a:t>Keyboard-Event Handling</a:t>
            </a:r>
          </a:p>
          <a:p>
            <a:pPr marL="0" indent="0">
              <a:buNone/>
            </a:pPr>
            <a:r>
              <a:rPr lang="en-US" sz="2200" b="1" dirty="0">
                <a:solidFill>
                  <a:schemeClr val="tx2"/>
                </a:solidFill>
                <a:latin typeface="+mn-lt"/>
              </a:rPr>
              <a:t>14.13</a:t>
            </a:r>
            <a:r>
              <a:rPr lang="en-US" sz="2200" b="1" dirty="0">
                <a:latin typeface="+mn-lt"/>
              </a:rPr>
              <a:t> </a:t>
            </a:r>
            <a:r>
              <a:rPr lang="en-US" sz="2200" dirty="0" smtClean="0">
                <a:latin typeface="+mn-lt"/>
              </a:rPr>
              <a:t>Wrap-Up</a:t>
            </a:r>
            <a:endParaRPr lang="en-US" sz="2200" dirty="0">
              <a:latin typeface="+mn-lt"/>
            </a:endParaRPr>
          </a:p>
        </p:txBody>
      </p:sp>
    </p:spTree>
    <p:extLst>
      <p:ext uri="{BB962C8B-B14F-4D97-AF65-F5344CB8AC3E}">
        <p14:creationId xmlns:p14="http://schemas.microsoft.com/office/powerpoint/2010/main" val="23860952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14.16 Snap Lines for Aligning Controls</a:t>
            </a:r>
          </a:p>
        </p:txBody>
      </p:sp>
      <p:pic>
        <p:nvPicPr>
          <p:cNvPr id="4" name="Picture 3" descr="A snap lines dialog box. The dialog box displays button 1 and button 2, one above the other. A vertical snap line in between the two buttons indicates when a control reaches the minimum recommended distance from another control. Another vertical snap line helps to align the controls on their left sides. A horizontal snap line between a button and the form’s left edge indicates when a control reaches the minimum recommended distance from the form’s left ed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8" y="1670789"/>
            <a:ext cx="7557025" cy="2543032"/>
          </a:xfrm>
          <a:prstGeom prst="rect">
            <a:avLst/>
          </a:prstGeom>
        </p:spPr>
      </p:pic>
    </p:spTree>
    <p:extLst>
      <p:ext uri="{BB962C8B-B14F-4D97-AF65-F5344CB8AC3E}">
        <p14:creationId xmlns:p14="http://schemas.microsoft.com/office/powerpoint/2010/main" val="20670637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14.5</a:t>
            </a:r>
            <a:r>
              <a:rPr lang="en-US" dirty="0"/>
              <a:t> Labels, TextBoxes and </a:t>
            </a:r>
            <a:r>
              <a:rPr lang="en-US" dirty="0" smtClean="0"/>
              <a:t>Buttons </a:t>
            </a:r>
            <a:r>
              <a:rPr lang="en-US" sz="2000" b="0" dirty="0" smtClean="0"/>
              <a:t>(1 of 5)</a:t>
            </a:r>
            <a:endParaRPr lang="en-US" sz="2000" b="0" dirty="0"/>
          </a:p>
        </p:txBody>
      </p:sp>
      <p:sp>
        <p:nvSpPr>
          <p:cNvPr id="3" name="Text Placeholder 2"/>
          <p:cNvSpPr>
            <a:spLocks noGrp="1"/>
          </p:cNvSpPr>
          <p:nvPr>
            <p:ph type="body" idx="1"/>
          </p:nvPr>
        </p:nvSpPr>
        <p:spPr/>
        <p:txBody>
          <a:bodyPr/>
          <a:lstStyle/>
          <a:p>
            <a:r>
              <a:rPr lang="en-US" altLang="en-US" sz="2400" dirty="0">
                <a:latin typeface="Consolas" panose="020B0609020204030204" pitchFamily="49" charset="0"/>
              </a:rPr>
              <a:t>Label</a:t>
            </a:r>
            <a:r>
              <a:rPr lang="en-US" altLang="en-US" sz="2400" dirty="0">
                <a:latin typeface="+mn-lt"/>
              </a:rPr>
              <a:t>s display text that the user cannot directly modify.</a:t>
            </a:r>
          </a:p>
          <a:p>
            <a:r>
              <a:rPr lang="en-US" altLang="en-US" sz="2400" dirty="0">
                <a:latin typeface="+mn-lt"/>
              </a:rPr>
              <a:t>Figure 14.7 lists common </a:t>
            </a:r>
            <a:r>
              <a:rPr lang="en-US" altLang="en-US" sz="2400" dirty="0">
                <a:latin typeface="Consolas" panose="020B0609020204030204" pitchFamily="49" charset="0"/>
              </a:rPr>
              <a:t>Label</a:t>
            </a:r>
            <a:r>
              <a:rPr lang="en-US" altLang="en-US" sz="2400" dirty="0">
                <a:latin typeface="+mn-lt"/>
              </a:rPr>
              <a:t> properties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2104321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t>
            </a:r>
            <a:r>
              <a:rPr lang="en-US" dirty="0"/>
              <a:t>14.17 Common </a:t>
            </a:r>
            <a:r>
              <a:rPr lang="en-US" dirty="0">
                <a:latin typeface="Consolas" panose="020B0609020204030204" pitchFamily="49" charset="0"/>
              </a:rPr>
              <a:t>Label</a:t>
            </a:r>
            <a:r>
              <a:rPr lang="en-US" dirty="0"/>
              <a:t> Properties</a:t>
            </a:r>
          </a:p>
        </p:txBody>
      </p:sp>
      <p:graphicFrame>
        <p:nvGraphicFramePr>
          <p:cNvPr id="4" name="Table 3"/>
          <p:cNvGraphicFramePr>
            <a:graphicFrameLocks noGrp="1"/>
          </p:cNvGraphicFramePr>
          <p:nvPr>
            <p:extLst>
              <p:ext uri="{D42A27DB-BD31-4B8C-83A1-F6EECF244321}">
                <p14:modId xmlns:p14="http://schemas.microsoft.com/office/powerpoint/2010/main" val="2879004007"/>
              </p:ext>
            </p:extLst>
          </p:nvPr>
        </p:nvGraphicFramePr>
        <p:xfrm>
          <a:off x="700548" y="1938853"/>
          <a:ext cx="7742903" cy="2286000"/>
        </p:xfrm>
        <a:graphic>
          <a:graphicData uri="http://schemas.openxmlformats.org/drawingml/2006/table">
            <a:tbl>
              <a:tblPr firstRow="1" bandRow="1">
                <a:tableStyleId>{5940675A-B579-460E-94D1-54222C63F5DA}</a:tableStyleId>
              </a:tblPr>
              <a:tblGrid>
                <a:gridCol w="2115488">
                  <a:extLst>
                    <a:ext uri="{9D8B030D-6E8A-4147-A177-3AD203B41FA5}">
                      <a16:colId xmlns:a16="http://schemas.microsoft.com/office/drawing/2014/main" val="405122716"/>
                    </a:ext>
                  </a:extLst>
                </a:gridCol>
                <a:gridCol w="5627415">
                  <a:extLst>
                    <a:ext uri="{9D8B030D-6E8A-4147-A177-3AD203B41FA5}">
                      <a16:colId xmlns:a16="http://schemas.microsoft.com/office/drawing/2014/main" val="4187959055"/>
                    </a:ext>
                  </a:extLst>
                </a:gridCol>
              </a:tblGrid>
              <a:tr h="275722">
                <a:tc>
                  <a:txBody>
                    <a:bodyPr/>
                    <a:lstStyle/>
                    <a:p>
                      <a:r>
                        <a:rPr lang="en-US" sz="1800" b="1" i="0" u="none" strike="noStrike" cap="none" baseline="0" dirty="0" smtClean="0">
                          <a:solidFill>
                            <a:schemeClr val="tx1"/>
                          </a:solidFill>
                          <a:latin typeface="+mn-lt"/>
                          <a:ea typeface="+mn-ea"/>
                          <a:cs typeface="+mn-cs"/>
                          <a:sym typeface="Arial"/>
                        </a:rPr>
                        <a:t>Common Label</a:t>
                      </a:r>
                    </a:p>
                    <a:p>
                      <a:r>
                        <a:rPr lang="en-US" sz="1800" b="1" i="0" u="none" strike="noStrike" cap="none" baseline="0" dirty="0" smtClean="0">
                          <a:solidFill>
                            <a:schemeClr val="tx1"/>
                          </a:solidFill>
                          <a:latin typeface="+mn-lt"/>
                          <a:ea typeface="+mn-ea"/>
                          <a:cs typeface="+mn-cs"/>
                          <a:sym typeface="Arial"/>
                        </a:rPr>
                        <a:t>properties</a:t>
                      </a:r>
                      <a:endParaRPr lang="en-US" sz="1800" b="1" dirty="0"/>
                    </a:p>
                  </a:txBody>
                  <a:tcPr anchor="b"/>
                </a:tc>
                <a:tc>
                  <a:txBody>
                    <a:bodyPr/>
                    <a:lstStyle/>
                    <a:p>
                      <a:r>
                        <a:rPr lang="en-US" sz="1800" b="1" i="0" u="none" strike="noStrike" cap="none" baseline="0" dirty="0" smtClean="0">
                          <a:solidFill>
                            <a:schemeClr val="tx1"/>
                          </a:solidFill>
                          <a:latin typeface="+mn-lt"/>
                          <a:ea typeface="+mn-ea"/>
                          <a:cs typeface="+mn-cs"/>
                          <a:sym typeface="Arial"/>
                        </a:rPr>
                        <a:t>Description</a:t>
                      </a:r>
                      <a:endParaRPr lang="en-US" sz="1800" b="1" dirty="0"/>
                    </a:p>
                  </a:txBody>
                  <a:tcPr anchor="b"/>
                </a:tc>
                <a:extLst>
                  <a:ext uri="{0D108BD9-81ED-4DB2-BD59-A6C34878D82A}">
                    <a16:rowId xmlns:a16="http://schemas.microsoft.com/office/drawing/2014/main" val="3472524871"/>
                  </a:ext>
                </a:extLst>
              </a:tr>
              <a:tr h="341917">
                <a:tc>
                  <a:txBody>
                    <a:bodyPr/>
                    <a:lstStyle/>
                    <a:p>
                      <a:r>
                        <a:rPr lang="en-US" sz="1800" b="0" i="0" u="none" strike="noStrike" cap="none" dirty="0" smtClean="0">
                          <a:solidFill>
                            <a:schemeClr val="dk1"/>
                          </a:solidFill>
                          <a:latin typeface="Consolas" panose="020B0609020204030204" pitchFamily="49" charset="0"/>
                          <a:ea typeface="Arial"/>
                          <a:cs typeface="Arial"/>
                          <a:sym typeface="Arial"/>
                        </a:rPr>
                        <a:t>Font</a:t>
                      </a:r>
                      <a:endParaRPr lang="en-US" sz="18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800" b="0" i="0" u="none" strike="noStrike" cap="none" baseline="0" dirty="0" smtClean="0">
                          <a:solidFill>
                            <a:schemeClr val="tx1"/>
                          </a:solidFill>
                          <a:latin typeface="+mn-lt"/>
                          <a:ea typeface="+mn-ea"/>
                          <a:cs typeface="+mn-cs"/>
                          <a:sym typeface="Arial"/>
                        </a:rPr>
                        <a:t>The font of the text on the</a:t>
                      </a:r>
                      <a:r>
                        <a:rPr lang="en-US" sz="1800" b="1" i="0" u="none" strike="noStrike" cap="none" baseline="0" dirty="0" smtClean="0">
                          <a:solidFill>
                            <a:schemeClr val="tx1"/>
                          </a:solidFill>
                          <a:latin typeface="+mn-lt"/>
                          <a:ea typeface="+mn-ea"/>
                          <a:cs typeface="+mn-cs"/>
                          <a:sym typeface="Arial"/>
                        </a:rPr>
                        <a:t> </a:t>
                      </a:r>
                      <a:r>
                        <a:rPr lang="en-US" sz="1800" b="0" i="0" u="none" strike="noStrike" cap="none" dirty="0" smtClean="0">
                          <a:solidFill>
                            <a:schemeClr val="dk1"/>
                          </a:solidFill>
                          <a:latin typeface="Consolas" panose="020B0609020204030204" pitchFamily="49" charset="0"/>
                          <a:ea typeface="Arial"/>
                          <a:cs typeface="Arial"/>
                          <a:sym typeface="Arial"/>
                        </a:rPr>
                        <a:t>Label</a:t>
                      </a:r>
                      <a:r>
                        <a:rPr lang="en-US" sz="1800" b="0" i="0" u="none" strike="noStrike" cap="none" baseline="0" dirty="0" smtClean="0">
                          <a:solidFill>
                            <a:schemeClr val="tx1"/>
                          </a:solidFill>
                          <a:latin typeface="+mn-lt"/>
                          <a:ea typeface="+mn-ea"/>
                          <a:cs typeface="+mn-cs"/>
                          <a:sym typeface="Arial"/>
                        </a:rPr>
                        <a:t>.</a:t>
                      </a:r>
                      <a:endParaRPr lang="en-US" sz="1800" b="0" dirty="0"/>
                    </a:p>
                  </a:txBody>
                  <a:tcPr/>
                </a:tc>
                <a:extLst>
                  <a:ext uri="{0D108BD9-81ED-4DB2-BD59-A6C34878D82A}">
                    <a16:rowId xmlns:a16="http://schemas.microsoft.com/office/drawing/2014/main" val="1385608194"/>
                  </a:ext>
                </a:extLst>
              </a:tr>
              <a:tr h="341917">
                <a:tc>
                  <a:txBody>
                    <a:bodyPr/>
                    <a:lstStyle/>
                    <a:p>
                      <a:r>
                        <a:rPr lang="en-US" sz="1800" b="0" i="0" u="none" strike="noStrike" cap="none" dirty="0" smtClean="0">
                          <a:solidFill>
                            <a:schemeClr val="dk1"/>
                          </a:solidFill>
                          <a:latin typeface="Consolas" panose="020B0609020204030204" pitchFamily="49" charset="0"/>
                          <a:ea typeface="Arial"/>
                          <a:cs typeface="Arial"/>
                          <a:sym typeface="Arial"/>
                        </a:rPr>
                        <a:t>Text</a:t>
                      </a:r>
                      <a:endParaRPr lang="en-US" sz="18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800" b="0" i="0" u="none" strike="noStrike" cap="none" baseline="0" dirty="0" smtClean="0">
                          <a:solidFill>
                            <a:schemeClr val="tx1"/>
                          </a:solidFill>
                          <a:latin typeface="+mn-lt"/>
                          <a:ea typeface="+mn-ea"/>
                          <a:cs typeface="+mn-cs"/>
                          <a:sym typeface="Arial"/>
                        </a:rPr>
                        <a:t>The text on the </a:t>
                      </a:r>
                      <a:r>
                        <a:rPr lang="en-US" sz="1800" b="0" i="0" u="none" strike="noStrike" cap="none" dirty="0" smtClean="0">
                          <a:solidFill>
                            <a:schemeClr val="dk1"/>
                          </a:solidFill>
                          <a:latin typeface="Consolas" panose="020B0609020204030204" pitchFamily="49" charset="0"/>
                          <a:ea typeface="Arial"/>
                          <a:cs typeface="Arial"/>
                          <a:sym typeface="Arial"/>
                        </a:rPr>
                        <a:t>Label</a:t>
                      </a:r>
                      <a:r>
                        <a:rPr lang="en-US" sz="1800" b="0" i="0" u="none" strike="noStrike" cap="none" baseline="0" dirty="0" smtClean="0">
                          <a:solidFill>
                            <a:schemeClr val="tx1"/>
                          </a:solidFill>
                          <a:latin typeface="+mn-lt"/>
                          <a:ea typeface="+mn-ea"/>
                          <a:cs typeface="+mn-cs"/>
                          <a:sym typeface="Arial"/>
                        </a:rPr>
                        <a:t>.</a:t>
                      </a:r>
                      <a:endParaRPr lang="en-US" sz="1800" b="0" dirty="0"/>
                    </a:p>
                  </a:txBody>
                  <a:tcPr/>
                </a:tc>
                <a:extLst>
                  <a:ext uri="{0D108BD9-81ED-4DB2-BD59-A6C34878D82A}">
                    <a16:rowId xmlns:a16="http://schemas.microsoft.com/office/drawing/2014/main" val="1450590151"/>
                  </a:ext>
                </a:extLst>
              </a:tr>
              <a:tr h="393889">
                <a:tc>
                  <a:txBody>
                    <a:bodyPr/>
                    <a:lstStyle/>
                    <a:p>
                      <a:r>
                        <a:rPr lang="en-US" sz="1800" b="0" i="0" u="none" strike="noStrike" cap="none" dirty="0" smtClean="0">
                          <a:solidFill>
                            <a:schemeClr val="dk1"/>
                          </a:solidFill>
                          <a:latin typeface="Consolas" panose="020B0609020204030204" pitchFamily="49" charset="0"/>
                          <a:ea typeface="Arial"/>
                          <a:cs typeface="Arial"/>
                          <a:sym typeface="Arial"/>
                        </a:rPr>
                        <a:t>TextAlign</a:t>
                      </a:r>
                      <a:endParaRPr lang="en-US" sz="18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800" b="0" i="0" u="none" strike="noStrike" cap="none" baseline="0" dirty="0" smtClean="0">
                          <a:solidFill>
                            <a:schemeClr val="tx1"/>
                          </a:solidFill>
                          <a:latin typeface="+mn-lt"/>
                          <a:ea typeface="+mn-ea"/>
                          <a:cs typeface="+mn-cs"/>
                          <a:sym typeface="Arial"/>
                        </a:rPr>
                        <a:t>The alignment of the </a:t>
                      </a:r>
                      <a:r>
                        <a:rPr lang="en-US" sz="1800" b="0" i="0" u="none" strike="noStrike" cap="none" dirty="0" smtClean="0">
                          <a:solidFill>
                            <a:schemeClr val="dk1"/>
                          </a:solidFill>
                          <a:latin typeface="Consolas" panose="020B0609020204030204" pitchFamily="49" charset="0"/>
                          <a:ea typeface="Arial"/>
                          <a:cs typeface="Arial"/>
                          <a:sym typeface="Arial"/>
                        </a:rPr>
                        <a:t>Label</a:t>
                      </a:r>
                      <a:r>
                        <a:rPr lang="en-US" sz="1800" b="0" i="0" u="none" strike="noStrike" cap="none" baseline="0" dirty="0" smtClean="0">
                          <a:solidFill>
                            <a:schemeClr val="tx1"/>
                          </a:solidFill>
                          <a:latin typeface="+mn-lt"/>
                          <a:ea typeface="+mn-ea"/>
                          <a:cs typeface="+mn-cs"/>
                          <a:sym typeface="Arial"/>
                        </a:rPr>
                        <a:t>’s text on the control—horizontally (left, center or right) and vertically (top, middle or bottom). The default is top, left.</a:t>
                      </a:r>
                      <a:endParaRPr lang="en-US" sz="1800" dirty="0"/>
                    </a:p>
                  </a:txBody>
                  <a:tcPr/>
                </a:tc>
                <a:extLst>
                  <a:ext uri="{0D108BD9-81ED-4DB2-BD59-A6C34878D82A}">
                    <a16:rowId xmlns:a16="http://schemas.microsoft.com/office/drawing/2014/main" val="4212147944"/>
                  </a:ext>
                </a:extLst>
              </a:tr>
            </a:tbl>
          </a:graphicData>
        </a:graphic>
      </p:graphicFrame>
    </p:spTree>
    <p:extLst>
      <p:ext uri="{BB962C8B-B14F-4D97-AF65-F5344CB8AC3E}">
        <p14:creationId xmlns:p14="http://schemas.microsoft.com/office/powerpoint/2010/main" val="24581339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14.5 Labels, TextBoxes and Buttons </a:t>
            </a:r>
            <a:r>
              <a:rPr lang="en-US" sz="2000" b="0" dirty="0" smtClean="0"/>
              <a:t>(2 </a:t>
            </a:r>
            <a:r>
              <a:rPr lang="en-US" sz="2000" b="0" dirty="0"/>
              <a:t>of 5)</a:t>
            </a:r>
            <a:endParaRPr lang="en-US" dirty="0"/>
          </a:p>
        </p:txBody>
      </p:sp>
      <p:sp>
        <p:nvSpPr>
          <p:cNvPr id="3" name="Text Placeholder 2"/>
          <p:cNvSpPr>
            <a:spLocks noGrp="1"/>
          </p:cNvSpPr>
          <p:nvPr>
            <p:ph type="body" idx="1"/>
          </p:nvPr>
        </p:nvSpPr>
        <p:spPr/>
        <p:txBody>
          <a:bodyPr/>
          <a:lstStyle/>
          <a:p>
            <a:r>
              <a:rPr lang="en-US" altLang="en-US" sz="2400" dirty="0">
                <a:latin typeface="+mn-lt"/>
              </a:rPr>
              <a:t>A </a:t>
            </a:r>
            <a:r>
              <a:rPr lang="en-US" altLang="en-US" sz="2400" dirty="0">
                <a:latin typeface="Consolas" panose="020B0609020204030204" pitchFamily="49" charset="0"/>
              </a:rPr>
              <a:t>TextBox</a:t>
            </a:r>
            <a:r>
              <a:rPr lang="en-US" altLang="en-US" sz="2400" dirty="0">
                <a:latin typeface="+mn-lt"/>
              </a:rPr>
              <a:t> </a:t>
            </a:r>
            <a:r>
              <a:rPr lang="en-US" altLang="en-US" sz="2400" dirty="0" smtClean="0">
                <a:latin typeface="+mn-lt"/>
              </a:rPr>
              <a:t>(Figure.</a:t>
            </a:r>
            <a:r>
              <a:rPr lang="en-US" altLang="en-US" sz="2400" dirty="0">
                <a:latin typeface="+mn-lt"/>
              </a:rPr>
              <a:t> 14.18) is an area in which either text can be displayed by a program or the user can type text via the keyboard.</a:t>
            </a:r>
          </a:p>
          <a:p>
            <a:r>
              <a:rPr lang="en-US" altLang="en-US" sz="2400" dirty="0">
                <a:latin typeface="+mn-lt"/>
              </a:rPr>
              <a:t>If you set the property</a:t>
            </a:r>
            <a:r>
              <a:rPr lang="en-US" altLang="en-US" sz="2400" b="1" dirty="0">
                <a:latin typeface="+mn-lt"/>
              </a:rPr>
              <a:t> </a:t>
            </a:r>
            <a:r>
              <a:rPr lang="en-US" altLang="en-US" sz="2400" dirty="0">
                <a:latin typeface="Consolas" panose="020B0609020204030204" pitchFamily="49" charset="0"/>
              </a:rPr>
              <a:t>UseSystemPasswordChar</a:t>
            </a:r>
            <a:r>
              <a:rPr lang="en-US" altLang="en-US" sz="2400" b="1" dirty="0">
                <a:latin typeface="+mn-lt"/>
              </a:rPr>
              <a:t> </a:t>
            </a:r>
            <a:r>
              <a:rPr lang="en-US" altLang="en-US" sz="2400" dirty="0">
                <a:latin typeface="+mn-lt"/>
              </a:rPr>
              <a:t>to </a:t>
            </a:r>
            <a:r>
              <a:rPr lang="en-US" altLang="en-US" sz="2400" dirty="0">
                <a:latin typeface="Consolas" panose="020B0609020204030204" pitchFamily="49" charset="0"/>
              </a:rPr>
              <a:t>true</a:t>
            </a:r>
            <a:r>
              <a:rPr lang="en-US" altLang="en-US" sz="2400" dirty="0">
                <a:latin typeface="+mn-lt"/>
              </a:rPr>
              <a:t>,</a:t>
            </a:r>
            <a:r>
              <a:rPr lang="en-US" altLang="en-US" sz="2400" b="1" dirty="0">
                <a:latin typeface="+mn-lt"/>
              </a:rPr>
              <a:t> </a:t>
            </a:r>
            <a:r>
              <a:rPr lang="en-US" altLang="en-US" sz="2400" dirty="0">
                <a:latin typeface="+mn-lt"/>
              </a:rPr>
              <a:t>the </a:t>
            </a:r>
            <a:r>
              <a:rPr lang="en-US" altLang="en-US" sz="2400" dirty="0">
                <a:latin typeface="Consolas" panose="020B0609020204030204" pitchFamily="49" charset="0"/>
              </a:rPr>
              <a:t>TextBox</a:t>
            </a:r>
            <a:r>
              <a:rPr lang="en-US" altLang="en-US" sz="2400" dirty="0">
                <a:latin typeface="+mn-lt"/>
              </a:rPr>
              <a:t> becomes a password </a:t>
            </a:r>
            <a:r>
              <a:rPr lang="en-US" altLang="en-US" sz="2400" dirty="0">
                <a:latin typeface="Consolas" panose="020B0609020204030204" pitchFamily="49" charset="0"/>
              </a:rPr>
              <a:t>TextBox</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5320393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t>
            </a:r>
            <a:r>
              <a:rPr lang="en-US" dirty="0"/>
              <a:t>14.18 </a:t>
            </a:r>
            <a:r>
              <a:rPr lang="en-US" dirty="0">
                <a:latin typeface="Consolas" panose="020B0609020204030204" pitchFamily="49" charset="0"/>
              </a:rPr>
              <a:t>TextBox</a:t>
            </a:r>
            <a:r>
              <a:rPr lang="en-US" dirty="0"/>
              <a:t> Properties and an Event </a:t>
            </a:r>
            <a:r>
              <a:rPr lang="en-US" sz="2000" b="0" dirty="0" smtClean="0"/>
              <a:t>(</a:t>
            </a:r>
            <a:r>
              <a:rPr lang="en-US" sz="2000" b="0" dirty="0"/>
              <a:t>1 of 2)</a:t>
            </a:r>
            <a:endParaRPr lang="en-US" dirty="0"/>
          </a:p>
        </p:txBody>
      </p:sp>
      <p:sp>
        <p:nvSpPr>
          <p:cNvPr id="3" name="Text Placeholder 2"/>
          <p:cNvSpPr>
            <a:spLocks noGrp="1"/>
          </p:cNvSpPr>
          <p:nvPr>
            <p:ph type="body" idx="1"/>
          </p:nvPr>
        </p:nvSpPr>
        <p:spPr>
          <a:xfrm>
            <a:off x="457200" y="1467630"/>
            <a:ext cx="8229600" cy="433741"/>
          </a:xfrm>
        </p:spPr>
        <p:txBody>
          <a:bodyPr/>
          <a:lstStyle/>
          <a:p>
            <a:pPr marL="0" indent="0">
              <a:buNone/>
            </a:pPr>
            <a:r>
              <a:rPr lang="en-US" b="1" dirty="0">
                <a:solidFill>
                  <a:schemeClr val="tx1"/>
                </a:solidFill>
                <a:latin typeface="+mn-lt"/>
              </a:rPr>
              <a:t>Common </a:t>
            </a:r>
            <a:r>
              <a:rPr lang="en-US" b="1" dirty="0" smtClean="0">
                <a:solidFill>
                  <a:schemeClr val="tx1"/>
                </a:solidFill>
                <a:latin typeface="+mn-lt"/>
              </a:rPr>
              <a:t>Properties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143987150"/>
              </p:ext>
            </p:extLst>
          </p:nvPr>
        </p:nvGraphicFramePr>
        <p:xfrm>
          <a:off x="575187" y="1990107"/>
          <a:ext cx="7978878" cy="3870960"/>
        </p:xfrm>
        <a:graphic>
          <a:graphicData uri="http://schemas.openxmlformats.org/drawingml/2006/table">
            <a:tbl>
              <a:tblPr firstRow="1" bandRow="1">
                <a:tableStyleId>{5940675A-B579-460E-94D1-54222C63F5DA}</a:tableStyleId>
              </a:tblPr>
              <a:tblGrid>
                <a:gridCol w="2681360">
                  <a:extLst>
                    <a:ext uri="{9D8B030D-6E8A-4147-A177-3AD203B41FA5}">
                      <a16:colId xmlns:a16="http://schemas.microsoft.com/office/drawing/2014/main" val="812406311"/>
                    </a:ext>
                  </a:extLst>
                </a:gridCol>
                <a:gridCol w="5297518">
                  <a:extLst>
                    <a:ext uri="{9D8B030D-6E8A-4147-A177-3AD203B41FA5}">
                      <a16:colId xmlns:a16="http://schemas.microsoft.com/office/drawing/2014/main" val="2407691721"/>
                    </a:ext>
                  </a:extLst>
                </a:gridCol>
              </a:tblGrid>
              <a:tr h="366409">
                <a:tc>
                  <a:txBody>
                    <a:bodyPr/>
                    <a:lstStyle/>
                    <a:p>
                      <a:r>
                        <a:rPr lang="en-US" sz="1600" b="1" i="0" u="none" strike="noStrike" cap="none" baseline="0" dirty="0" smtClean="0">
                          <a:solidFill>
                            <a:schemeClr val="tx1"/>
                          </a:solidFill>
                          <a:latin typeface="Consolas" panose="020B0609020204030204" pitchFamily="49" charset="0"/>
                          <a:ea typeface="+mn-ea"/>
                          <a:cs typeface="+mn-cs"/>
                          <a:sym typeface="Arial"/>
                        </a:rPr>
                        <a:t>TextBox</a:t>
                      </a:r>
                      <a:r>
                        <a:rPr lang="en-US" sz="1600" b="1" i="0" u="none" strike="noStrike" cap="none" baseline="0" dirty="0" smtClean="0">
                          <a:solidFill>
                            <a:schemeClr val="tx1"/>
                          </a:solidFill>
                          <a:latin typeface="+mn-lt"/>
                          <a:ea typeface="+mn-ea"/>
                          <a:cs typeface="+mn-cs"/>
                          <a:sym typeface="Arial"/>
                        </a:rPr>
                        <a:t> properties</a:t>
                      </a:r>
                    </a:p>
                    <a:p>
                      <a:r>
                        <a:rPr lang="en-US" sz="1600" b="1" i="0" u="none" strike="noStrike" cap="none" baseline="0" dirty="0" smtClean="0">
                          <a:solidFill>
                            <a:schemeClr val="tx1"/>
                          </a:solidFill>
                          <a:latin typeface="+mn-lt"/>
                          <a:ea typeface="+mn-ea"/>
                          <a:cs typeface="+mn-cs"/>
                          <a:sym typeface="Arial"/>
                        </a:rPr>
                        <a:t>and an event</a:t>
                      </a:r>
                      <a:endParaRPr lang="en-US" sz="1600" b="1" i="0" dirty="0"/>
                    </a:p>
                  </a:txBody>
                  <a:tcPr anchor="b"/>
                </a:tc>
                <a:tc>
                  <a:txBody>
                    <a:bodyPr/>
                    <a:lstStyle/>
                    <a:p>
                      <a:r>
                        <a:rPr lang="en-US" sz="1600" b="1" i="0" u="none" strike="noStrike" cap="none" baseline="0" dirty="0" smtClean="0">
                          <a:solidFill>
                            <a:schemeClr val="tx1"/>
                          </a:solidFill>
                          <a:latin typeface="+mn-lt"/>
                          <a:ea typeface="+mn-ea"/>
                          <a:cs typeface="+mn-cs"/>
                          <a:sym typeface="Arial"/>
                        </a:rPr>
                        <a:t>Description</a:t>
                      </a:r>
                      <a:endParaRPr lang="en-US" sz="1600" b="1" i="0" dirty="0"/>
                    </a:p>
                  </a:txBody>
                  <a:tcPr anchor="b"/>
                </a:tc>
                <a:extLst>
                  <a:ext uri="{0D108BD9-81ED-4DB2-BD59-A6C34878D82A}">
                    <a16:rowId xmlns:a16="http://schemas.microsoft.com/office/drawing/2014/main" val="827081608"/>
                  </a:ext>
                </a:extLst>
              </a:tr>
              <a:tr h="829242">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AcceptsReturn</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If true in a multiline </a:t>
                      </a:r>
                      <a:r>
                        <a:rPr lang="en-US" sz="1600" b="0" i="0" u="none" strike="noStrike" cap="none" dirty="0" smtClean="0">
                          <a:solidFill>
                            <a:schemeClr val="dk1"/>
                          </a:solidFill>
                          <a:latin typeface="Consolas" panose="020B0609020204030204" pitchFamily="49" charset="0"/>
                          <a:ea typeface="Arial"/>
                          <a:cs typeface="Arial"/>
                          <a:sym typeface="Arial"/>
                        </a:rPr>
                        <a:t>TextBox</a:t>
                      </a:r>
                      <a:r>
                        <a:rPr lang="en-US" sz="1600" b="1" i="0" u="none" strike="noStrike" cap="none" baseline="0" dirty="0" smtClean="0">
                          <a:solidFill>
                            <a:schemeClr val="tx1"/>
                          </a:solidFill>
                          <a:latin typeface="+mn-lt"/>
                          <a:ea typeface="+mn-ea"/>
                          <a:cs typeface="+mn-cs"/>
                          <a:sym typeface="Arial"/>
                        </a:rPr>
                        <a:t>,</a:t>
                      </a:r>
                      <a:r>
                        <a:rPr lang="en-US" sz="1600" b="0" i="0" u="none" strike="noStrike" cap="none" baseline="0" dirty="0" smtClean="0">
                          <a:solidFill>
                            <a:schemeClr val="tx1"/>
                          </a:solidFill>
                          <a:latin typeface="+mn-lt"/>
                          <a:ea typeface="+mn-ea"/>
                          <a:cs typeface="+mn-cs"/>
                          <a:sym typeface="Arial"/>
                        </a:rPr>
                        <a:t> pressing </a:t>
                      </a:r>
                      <a:r>
                        <a:rPr lang="en-US" sz="1600" b="1" i="0" u="none" strike="noStrike" cap="none" baseline="0" dirty="0" smtClean="0">
                          <a:solidFill>
                            <a:schemeClr val="tx1"/>
                          </a:solidFill>
                          <a:latin typeface="+mn-lt"/>
                          <a:ea typeface="+mn-ea"/>
                          <a:cs typeface="+mn-cs"/>
                          <a:sym typeface="Arial"/>
                        </a:rPr>
                        <a:t>Enter</a:t>
                      </a:r>
                      <a:r>
                        <a:rPr lang="en-US" sz="1600" b="0" i="0" u="none" strike="noStrike" cap="none" baseline="0" dirty="0" smtClean="0">
                          <a:solidFill>
                            <a:schemeClr val="tx1"/>
                          </a:solidFill>
                          <a:latin typeface="+mn-lt"/>
                          <a:ea typeface="+mn-ea"/>
                          <a:cs typeface="+mn-cs"/>
                          <a:sym typeface="Arial"/>
                        </a:rPr>
                        <a:t> in the </a:t>
                      </a:r>
                      <a:r>
                        <a:rPr lang="en-US" sz="1600" b="0" i="0" u="none" strike="noStrike" cap="none" dirty="0" smtClean="0">
                          <a:solidFill>
                            <a:schemeClr val="dk1"/>
                          </a:solidFill>
                          <a:latin typeface="Consolas" panose="020B0609020204030204" pitchFamily="49" charset="0"/>
                          <a:ea typeface="Arial"/>
                          <a:cs typeface="Arial"/>
                          <a:sym typeface="Arial"/>
                        </a:rPr>
                        <a:t>TextBox</a:t>
                      </a:r>
                      <a:r>
                        <a:rPr lang="en-US" sz="1600" b="0" i="0" u="none" strike="noStrike" cap="none" baseline="0" dirty="0" smtClean="0">
                          <a:solidFill>
                            <a:schemeClr val="tx1"/>
                          </a:solidFill>
                          <a:latin typeface="+mn-lt"/>
                          <a:ea typeface="+mn-ea"/>
                          <a:cs typeface="+mn-cs"/>
                          <a:sym typeface="Arial"/>
                        </a:rPr>
                        <a:t> creates a new line. If </a:t>
                      </a:r>
                      <a:r>
                        <a:rPr lang="en-US" sz="1600" b="0" i="0" u="none" strike="noStrike" cap="none" dirty="0" smtClean="0">
                          <a:solidFill>
                            <a:schemeClr val="dk1"/>
                          </a:solidFill>
                          <a:latin typeface="Consolas" panose="020B0609020204030204" pitchFamily="49" charset="0"/>
                          <a:ea typeface="Arial"/>
                          <a:cs typeface="Arial"/>
                          <a:sym typeface="Arial"/>
                        </a:rPr>
                        <a:t>false</a:t>
                      </a:r>
                      <a:r>
                        <a:rPr lang="en-US" sz="1600" b="0" i="0" u="none" strike="noStrike" cap="none" baseline="0" dirty="0" smtClean="0">
                          <a:solidFill>
                            <a:schemeClr val="tx1"/>
                          </a:solidFill>
                          <a:latin typeface="+mn-lt"/>
                          <a:ea typeface="+mn-ea"/>
                          <a:cs typeface="+mn-cs"/>
                          <a:sym typeface="Arial"/>
                        </a:rPr>
                        <a:t> (the default), pressing </a:t>
                      </a:r>
                      <a:r>
                        <a:rPr lang="en-US" sz="1600" b="1" i="0" u="none" strike="noStrike" cap="none" baseline="0" dirty="0" smtClean="0">
                          <a:solidFill>
                            <a:schemeClr val="tx1"/>
                          </a:solidFill>
                          <a:latin typeface="+mn-lt"/>
                          <a:ea typeface="+mn-ea"/>
                          <a:cs typeface="+mn-cs"/>
                          <a:sym typeface="Arial"/>
                        </a:rPr>
                        <a:t>Enter</a:t>
                      </a:r>
                      <a:r>
                        <a:rPr lang="en-US" sz="1600" b="0" i="0" u="none" strike="noStrike" cap="none" baseline="0" dirty="0" smtClean="0">
                          <a:solidFill>
                            <a:schemeClr val="tx1"/>
                          </a:solidFill>
                          <a:latin typeface="+mn-lt"/>
                          <a:ea typeface="+mn-ea"/>
                          <a:cs typeface="+mn-cs"/>
                          <a:sym typeface="Arial"/>
                        </a:rPr>
                        <a:t> is the same as pressing the default </a:t>
                      </a:r>
                      <a:r>
                        <a:rPr lang="en-US" sz="1600" b="0" i="0" u="none" strike="noStrike" cap="none" dirty="0" smtClean="0">
                          <a:solidFill>
                            <a:schemeClr val="dk1"/>
                          </a:solidFill>
                          <a:latin typeface="Consolas" panose="020B0609020204030204" pitchFamily="49" charset="0"/>
                          <a:ea typeface="Arial"/>
                          <a:cs typeface="Arial"/>
                          <a:sym typeface="Arial"/>
                        </a:rPr>
                        <a:t>Button</a:t>
                      </a:r>
                      <a:r>
                        <a:rPr lang="en-US" sz="1600" b="0" i="0" u="none" strike="noStrike" cap="none" baseline="0" dirty="0" smtClean="0">
                          <a:solidFill>
                            <a:schemeClr val="tx1"/>
                          </a:solidFill>
                          <a:latin typeface="+mn-lt"/>
                          <a:ea typeface="+mn-ea"/>
                          <a:cs typeface="+mn-cs"/>
                          <a:sym typeface="Arial"/>
                        </a:rPr>
                        <a:t> on the </a:t>
                      </a:r>
                      <a:r>
                        <a:rPr lang="en-US" sz="1600" b="0" i="0" u="none" strike="noStrike" cap="none" dirty="0" smtClean="0">
                          <a:solidFill>
                            <a:schemeClr val="dk1"/>
                          </a:solidFill>
                          <a:latin typeface="Consolas" panose="020B0609020204030204" pitchFamily="49" charset="0"/>
                          <a:ea typeface="Arial"/>
                          <a:cs typeface="Arial"/>
                          <a:sym typeface="Arial"/>
                        </a:rPr>
                        <a:t>Form</a:t>
                      </a:r>
                      <a:r>
                        <a:rPr lang="en-US" sz="1600" b="0" i="0" u="none" strike="noStrike" cap="none" baseline="0" dirty="0" smtClean="0">
                          <a:solidFill>
                            <a:schemeClr val="tx1"/>
                          </a:solidFill>
                          <a:latin typeface="+mn-lt"/>
                          <a:ea typeface="+mn-ea"/>
                          <a:cs typeface="+mn-cs"/>
                          <a:sym typeface="Arial"/>
                        </a:rPr>
                        <a:t>. The default Button is the one assigned to a </a:t>
                      </a:r>
                      <a:r>
                        <a:rPr lang="en-US" sz="1600" b="0" i="0" u="none" strike="noStrike" cap="none" dirty="0" smtClean="0">
                          <a:solidFill>
                            <a:schemeClr val="dk1"/>
                          </a:solidFill>
                          <a:latin typeface="Consolas" panose="020B0609020204030204" pitchFamily="49" charset="0"/>
                          <a:ea typeface="Arial"/>
                          <a:cs typeface="Arial"/>
                          <a:sym typeface="Arial"/>
                        </a:rPr>
                        <a:t>Form</a:t>
                      </a:r>
                      <a:r>
                        <a:rPr lang="en-US" sz="1600" b="0" i="0" u="none" strike="noStrike" cap="none" baseline="0" dirty="0" smtClean="0">
                          <a:solidFill>
                            <a:schemeClr val="tx1"/>
                          </a:solidFill>
                          <a:latin typeface="+mn-lt"/>
                          <a:ea typeface="+mn-ea"/>
                          <a:cs typeface="+mn-cs"/>
                          <a:sym typeface="Arial"/>
                        </a:rPr>
                        <a:t>’s </a:t>
                      </a:r>
                      <a:r>
                        <a:rPr lang="en-US" sz="1600" b="0" i="0" u="none" strike="noStrike" cap="none" dirty="0" smtClean="0">
                          <a:solidFill>
                            <a:schemeClr val="dk1"/>
                          </a:solidFill>
                          <a:latin typeface="Consolas" panose="020B0609020204030204" pitchFamily="49" charset="0"/>
                          <a:ea typeface="Arial"/>
                          <a:cs typeface="Arial"/>
                          <a:sym typeface="Arial"/>
                        </a:rPr>
                        <a:t>AcceptButton</a:t>
                      </a:r>
                      <a:r>
                        <a:rPr lang="en-US" sz="1600" b="0" i="0" u="none" strike="noStrike" cap="none" baseline="0" dirty="0" smtClean="0">
                          <a:solidFill>
                            <a:schemeClr val="tx1"/>
                          </a:solidFill>
                          <a:latin typeface="+mn-lt"/>
                          <a:ea typeface="+mn-ea"/>
                          <a:cs typeface="+mn-cs"/>
                          <a:sym typeface="Arial"/>
                        </a:rPr>
                        <a:t> property.</a:t>
                      </a:r>
                      <a:endParaRPr lang="en-US" sz="1600" i="0" dirty="0"/>
                    </a:p>
                  </a:txBody>
                  <a:tcPr/>
                </a:tc>
                <a:extLst>
                  <a:ext uri="{0D108BD9-81ED-4DB2-BD59-A6C34878D82A}">
                    <a16:rowId xmlns:a16="http://schemas.microsoft.com/office/drawing/2014/main" val="917454032"/>
                  </a:ext>
                </a:extLst>
              </a:tr>
              <a:tr h="366409">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Multiline</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If </a:t>
                      </a:r>
                      <a:r>
                        <a:rPr lang="en-US" sz="1600" b="0" i="0" u="none" strike="noStrike" cap="none" dirty="0" smtClean="0">
                          <a:solidFill>
                            <a:schemeClr val="dk1"/>
                          </a:solidFill>
                          <a:latin typeface="Consolas" panose="020B0609020204030204" pitchFamily="49" charset="0"/>
                          <a:ea typeface="Arial"/>
                          <a:cs typeface="Arial"/>
                          <a:sym typeface="Arial"/>
                        </a:rPr>
                        <a:t>true</a:t>
                      </a:r>
                      <a:r>
                        <a:rPr lang="en-US" sz="1600" b="0" i="0" u="none" strike="noStrike" cap="none" baseline="0" dirty="0" smtClean="0">
                          <a:solidFill>
                            <a:schemeClr val="tx1"/>
                          </a:solidFill>
                          <a:latin typeface="+mn-lt"/>
                          <a:ea typeface="+mn-ea"/>
                          <a:cs typeface="+mn-cs"/>
                          <a:sym typeface="Arial"/>
                        </a:rPr>
                        <a:t>,</a:t>
                      </a:r>
                      <a:r>
                        <a:rPr lang="en-US" sz="1600" b="1"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the </a:t>
                      </a:r>
                      <a:r>
                        <a:rPr lang="en-US" sz="1600" b="0" i="0" u="none" strike="noStrike" cap="none" dirty="0" smtClean="0">
                          <a:solidFill>
                            <a:schemeClr val="dk1"/>
                          </a:solidFill>
                          <a:latin typeface="Consolas" panose="020B0609020204030204" pitchFamily="49" charset="0"/>
                          <a:ea typeface="Arial"/>
                          <a:cs typeface="Arial"/>
                          <a:sym typeface="Arial"/>
                        </a:rPr>
                        <a:t>TextBox</a:t>
                      </a:r>
                      <a:r>
                        <a:rPr lang="en-US" sz="1600" b="0" i="0" u="none" strike="noStrike" cap="none" baseline="0" dirty="0" smtClean="0">
                          <a:solidFill>
                            <a:schemeClr val="tx1"/>
                          </a:solidFill>
                          <a:latin typeface="+mn-lt"/>
                          <a:ea typeface="+mn-ea"/>
                          <a:cs typeface="+mn-cs"/>
                          <a:sym typeface="Arial"/>
                        </a:rPr>
                        <a:t> can span multiple lines. The default value is </a:t>
                      </a:r>
                      <a:r>
                        <a:rPr lang="en-US" sz="1600" b="0" i="0" u="none" strike="noStrike" cap="none" dirty="0" smtClean="0">
                          <a:solidFill>
                            <a:schemeClr val="dk1"/>
                          </a:solidFill>
                          <a:latin typeface="Consolas" panose="020B0609020204030204" pitchFamily="49" charset="0"/>
                          <a:ea typeface="Arial"/>
                          <a:cs typeface="Arial"/>
                          <a:sym typeface="Arial"/>
                        </a:rPr>
                        <a:t>false</a:t>
                      </a:r>
                      <a:r>
                        <a:rPr lang="en-US" sz="1600" b="0" i="0" u="none" strike="noStrike" cap="none" baseline="0" dirty="0" smtClean="0">
                          <a:solidFill>
                            <a:schemeClr val="tx1"/>
                          </a:solidFill>
                          <a:latin typeface="+mn-lt"/>
                          <a:ea typeface="+mn-ea"/>
                          <a:cs typeface="+mn-cs"/>
                          <a:sym typeface="Arial"/>
                        </a:rPr>
                        <a:t>.</a:t>
                      </a:r>
                      <a:endParaRPr lang="en-US" sz="1600" b="0" i="0" dirty="0"/>
                    </a:p>
                  </a:txBody>
                  <a:tcPr/>
                </a:tc>
                <a:extLst>
                  <a:ext uri="{0D108BD9-81ED-4DB2-BD59-A6C34878D82A}">
                    <a16:rowId xmlns:a16="http://schemas.microsoft.com/office/drawing/2014/main" val="96433382"/>
                  </a:ext>
                </a:extLst>
              </a:tr>
              <a:tr h="366409">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ReadOnly</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If </a:t>
                      </a:r>
                      <a:r>
                        <a:rPr lang="en-US" sz="1600" b="0" i="0" u="none" strike="noStrike" cap="none" dirty="0" smtClean="0">
                          <a:solidFill>
                            <a:schemeClr val="dk1"/>
                          </a:solidFill>
                          <a:latin typeface="Consolas" panose="020B0609020204030204" pitchFamily="49" charset="0"/>
                          <a:ea typeface="Arial"/>
                          <a:cs typeface="Arial"/>
                          <a:sym typeface="Arial"/>
                        </a:rPr>
                        <a:t>true</a:t>
                      </a:r>
                      <a:r>
                        <a:rPr lang="en-US" sz="1600" b="0" i="0" u="none" strike="noStrike" cap="none" baseline="0" dirty="0" smtClean="0">
                          <a:solidFill>
                            <a:schemeClr val="tx1"/>
                          </a:solidFill>
                          <a:latin typeface="+mn-lt"/>
                          <a:ea typeface="+mn-ea"/>
                          <a:cs typeface="+mn-cs"/>
                          <a:sym typeface="Arial"/>
                        </a:rPr>
                        <a:t>, the </a:t>
                      </a:r>
                      <a:r>
                        <a:rPr lang="en-US" sz="1600" b="0" i="0" u="none" strike="noStrike" cap="none" dirty="0" smtClean="0">
                          <a:solidFill>
                            <a:schemeClr val="dk1"/>
                          </a:solidFill>
                          <a:latin typeface="Consolas" panose="020B0609020204030204" pitchFamily="49" charset="0"/>
                          <a:ea typeface="Arial"/>
                          <a:cs typeface="Arial"/>
                          <a:sym typeface="Arial"/>
                        </a:rPr>
                        <a:t>TextBox</a:t>
                      </a:r>
                      <a:r>
                        <a:rPr lang="en-US" sz="1600" b="0" i="0" u="none" strike="noStrike" cap="none" baseline="0" dirty="0" smtClean="0">
                          <a:solidFill>
                            <a:schemeClr val="tx1"/>
                          </a:solidFill>
                          <a:latin typeface="+mn-lt"/>
                          <a:ea typeface="+mn-ea"/>
                          <a:cs typeface="+mn-cs"/>
                          <a:sym typeface="Arial"/>
                        </a:rPr>
                        <a:t> has a gray background, and its text cannot be edited. The default value is </a:t>
                      </a:r>
                      <a:r>
                        <a:rPr lang="en-US" sz="1600" b="0" i="0" u="none" strike="noStrike" cap="none" dirty="0" smtClean="0">
                          <a:solidFill>
                            <a:schemeClr val="dk1"/>
                          </a:solidFill>
                          <a:latin typeface="Consolas" panose="020B0609020204030204" pitchFamily="49" charset="0"/>
                          <a:ea typeface="Arial"/>
                          <a:cs typeface="Arial"/>
                          <a:sym typeface="Arial"/>
                        </a:rPr>
                        <a:t>false</a:t>
                      </a:r>
                      <a:r>
                        <a:rPr lang="en-US" sz="1600" b="1" i="0" u="none" strike="noStrike" cap="none" baseline="0" dirty="0" smtClean="0">
                          <a:solidFill>
                            <a:schemeClr val="tx1"/>
                          </a:solidFill>
                          <a:latin typeface="+mn-lt"/>
                          <a:ea typeface="+mn-ea"/>
                          <a:cs typeface="+mn-cs"/>
                          <a:sym typeface="Arial"/>
                        </a:rPr>
                        <a:t>.</a:t>
                      </a:r>
                      <a:endParaRPr lang="en-US" sz="1600" b="1" i="0" dirty="0"/>
                    </a:p>
                  </a:txBody>
                  <a:tcPr/>
                </a:tc>
                <a:extLst>
                  <a:ext uri="{0D108BD9-81ED-4DB2-BD59-A6C34878D82A}">
                    <a16:rowId xmlns:a16="http://schemas.microsoft.com/office/drawing/2014/main" val="4044376872"/>
                  </a:ext>
                </a:extLst>
              </a:tr>
              <a:tr h="520687">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ScrollBars</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For multiline textboxes, this property indicates which scrollbars appear (</a:t>
                      </a:r>
                      <a:r>
                        <a:rPr lang="en-US" sz="1600" b="0" i="0" u="none" strike="noStrike" cap="none" dirty="0" smtClean="0">
                          <a:solidFill>
                            <a:schemeClr val="dk1"/>
                          </a:solidFill>
                          <a:latin typeface="Consolas" panose="020B0609020204030204" pitchFamily="49" charset="0"/>
                          <a:ea typeface="Arial"/>
                          <a:cs typeface="Arial"/>
                          <a:sym typeface="Arial"/>
                        </a:rPr>
                        <a:t>None</a:t>
                      </a:r>
                      <a:r>
                        <a:rPr lang="en-US" sz="1600" b="0" i="0" u="none" strike="noStrike" cap="none" baseline="0" dirty="0" smtClean="0">
                          <a:solidFill>
                            <a:schemeClr val="tx1"/>
                          </a:solidFill>
                          <a:latin typeface="+mn-lt"/>
                          <a:ea typeface="+mn-ea"/>
                          <a:cs typeface="+mn-cs"/>
                          <a:sym typeface="Arial"/>
                        </a:rPr>
                        <a:t>—the default, </a:t>
                      </a:r>
                      <a:r>
                        <a:rPr lang="en-US" sz="1600" b="0" i="0" u="none" strike="noStrike" cap="none" dirty="0" smtClean="0">
                          <a:solidFill>
                            <a:schemeClr val="dk1"/>
                          </a:solidFill>
                          <a:latin typeface="Consolas" panose="020B0609020204030204" pitchFamily="49" charset="0"/>
                          <a:ea typeface="Arial"/>
                          <a:cs typeface="Arial"/>
                          <a:sym typeface="Arial"/>
                        </a:rPr>
                        <a:t>Horizontal</a:t>
                      </a:r>
                      <a:r>
                        <a:rPr lang="en-US" sz="1600" b="1" i="0" u="none" strike="noStrike" cap="none" baseline="0" dirty="0" smtClean="0">
                          <a:solidFill>
                            <a:schemeClr val="tx1"/>
                          </a:solidFill>
                          <a:latin typeface="+mn-lt"/>
                          <a:ea typeface="+mn-ea"/>
                          <a:cs typeface="+mn-cs"/>
                          <a:sym typeface="Arial"/>
                        </a:rPr>
                        <a:t>,</a:t>
                      </a:r>
                      <a:r>
                        <a:rPr lang="en-US" sz="1600" b="0" i="0" u="none" strike="noStrike" cap="none" baseline="0" dirty="0" smtClean="0">
                          <a:solidFill>
                            <a:schemeClr val="tx1"/>
                          </a:solidFill>
                          <a:latin typeface="+mn-lt"/>
                          <a:ea typeface="+mn-ea"/>
                          <a:cs typeface="+mn-cs"/>
                          <a:sym typeface="Arial"/>
                        </a:rPr>
                        <a:t> </a:t>
                      </a:r>
                      <a:r>
                        <a:rPr lang="en-US" sz="1600" b="0" i="0" u="none" strike="noStrike" cap="none" dirty="0" smtClean="0">
                          <a:solidFill>
                            <a:schemeClr val="dk1"/>
                          </a:solidFill>
                          <a:latin typeface="Consolas" panose="020B0609020204030204" pitchFamily="49" charset="0"/>
                          <a:ea typeface="Arial"/>
                          <a:cs typeface="Arial"/>
                          <a:sym typeface="Arial"/>
                        </a:rPr>
                        <a:t>Vertical</a:t>
                      </a:r>
                      <a:r>
                        <a:rPr lang="en-US" sz="1600" b="0" i="0" u="none" strike="noStrike" cap="none" baseline="0" dirty="0" smtClean="0">
                          <a:solidFill>
                            <a:schemeClr val="tx1"/>
                          </a:solidFill>
                          <a:latin typeface="+mn-lt"/>
                          <a:ea typeface="+mn-ea"/>
                          <a:cs typeface="+mn-cs"/>
                          <a:sym typeface="Arial"/>
                        </a:rPr>
                        <a:t> or </a:t>
                      </a:r>
                      <a:r>
                        <a:rPr lang="en-US" sz="1600" b="0" i="0" u="none" strike="noStrike" cap="none" dirty="0" smtClean="0">
                          <a:solidFill>
                            <a:schemeClr val="dk1"/>
                          </a:solidFill>
                          <a:latin typeface="Consolas" panose="020B0609020204030204" pitchFamily="49" charset="0"/>
                          <a:ea typeface="Arial"/>
                          <a:cs typeface="Arial"/>
                          <a:sym typeface="Arial"/>
                        </a:rPr>
                        <a:t>Both</a:t>
                      </a:r>
                      <a:r>
                        <a:rPr lang="en-US" sz="1600" b="0" i="0" u="none" strike="noStrike" cap="none" baseline="0" dirty="0" smtClean="0">
                          <a:solidFill>
                            <a:schemeClr val="tx1"/>
                          </a:solidFill>
                          <a:latin typeface="+mn-lt"/>
                          <a:ea typeface="+mn-ea"/>
                          <a:cs typeface="+mn-cs"/>
                          <a:sym typeface="Arial"/>
                        </a:rPr>
                        <a:t>).</a:t>
                      </a:r>
                      <a:endParaRPr lang="en-US" sz="1600" i="0" dirty="0"/>
                    </a:p>
                  </a:txBody>
                  <a:tcPr/>
                </a:tc>
                <a:extLst>
                  <a:ext uri="{0D108BD9-81ED-4DB2-BD59-A6C34878D82A}">
                    <a16:rowId xmlns:a16="http://schemas.microsoft.com/office/drawing/2014/main" val="2635545486"/>
                  </a:ext>
                </a:extLst>
              </a:tr>
            </a:tbl>
          </a:graphicData>
        </a:graphic>
      </p:graphicFrame>
    </p:spTree>
    <p:extLst>
      <p:ext uri="{BB962C8B-B14F-4D97-AF65-F5344CB8AC3E}">
        <p14:creationId xmlns:p14="http://schemas.microsoft.com/office/powerpoint/2010/main" val="7387592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14.18 </a:t>
            </a:r>
            <a:r>
              <a:rPr lang="en-US" dirty="0">
                <a:latin typeface="Consolas" panose="020B0609020204030204" pitchFamily="49" charset="0"/>
              </a:rPr>
              <a:t>TextBox</a:t>
            </a:r>
            <a:r>
              <a:rPr lang="en-US" dirty="0"/>
              <a:t> Properties and an </a:t>
            </a:r>
            <a:r>
              <a:rPr lang="en-US" dirty="0" smtClean="0"/>
              <a:t>Event </a:t>
            </a:r>
            <a:r>
              <a:rPr lang="en-US" sz="2000" b="0" dirty="0" smtClean="0"/>
              <a:t>(2 </a:t>
            </a:r>
            <a:r>
              <a:rPr lang="en-US" sz="2000" b="0" dirty="0"/>
              <a:t>of 2)</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118404"/>
              </p:ext>
            </p:extLst>
          </p:nvPr>
        </p:nvGraphicFramePr>
        <p:xfrm>
          <a:off x="521369" y="1705971"/>
          <a:ext cx="8248874" cy="1980252"/>
        </p:xfrm>
        <a:graphic>
          <a:graphicData uri="http://schemas.openxmlformats.org/drawingml/2006/table">
            <a:tbl>
              <a:tblPr firstRow="1" bandRow="1">
                <a:tableStyleId>{5940675A-B579-460E-94D1-54222C63F5DA}</a:tableStyleId>
              </a:tblPr>
              <a:tblGrid>
                <a:gridCol w="3365367">
                  <a:extLst>
                    <a:ext uri="{9D8B030D-6E8A-4147-A177-3AD203B41FA5}">
                      <a16:colId xmlns:a16="http://schemas.microsoft.com/office/drawing/2014/main" val="1182472283"/>
                    </a:ext>
                  </a:extLst>
                </a:gridCol>
                <a:gridCol w="4883507">
                  <a:extLst>
                    <a:ext uri="{9D8B030D-6E8A-4147-A177-3AD203B41FA5}">
                      <a16:colId xmlns:a16="http://schemas.microsoft.com/office/drawing/2014/main" val="52805900"/>
                    </a:ext>
                  </a:extLst>
                </a:gridCol>
              </a:tblGrid>
              <a:tr h="592703">
                <a:tc>
                  <a:txBody>
                    <a:bodyPr/>
                    <a:lstStyle/>
                    <a:p>
                      <a:r>
                        <a:rPr lang="en-US" sz="1600" b="1" i="0" u="none" strike="noStrike" cap="none" baseline="0" dirty="0" smtClean="0">
                          <a:solidFill>
                            <a:schemeClr val="tx1"/>
                          </a:solidFill>
                          <a:latin typeface="+mn-lt"/>
                          <a:ea typeface="+mn-ea"/>
                          <a:cs typeface="+mn-cs"/>
                          <a:sym typeface="Arial"/>
                        </a:rPr>
                        <a:t>TextBox properties</a:t>
                      </a:r>
                    </a:p>
                    <a:p>
                      <a:r>
                        <a:rPr lang="en-US" sz="1600" b="1" i="0" u="none" strike="noStrike" cap="none" baseline="0" dirty="0" smtClean="0">
                          <a:solidFill>
                            <a:schemeClr val="tx1"/>
                          </a:solidFill>
                          <a:latin typeface="+mn-lt"/>
                          <a:ea typeface="+mn-ea"/>
                          <a:cs typeface="+mn-cs"/>
                          <a:sym typeface="Arial"/>
                        </a:rPr>
                        <a:t>and an event</a:t>
                      </a:r>
                      <a:endParaRPr lang="en-US" sz="1600" b="1" i="0" dirty="0"/>
                    </a:p>
                  </a:txBody>
                  <a:tcPr anchor="b"/>
                </a:tc>
                <a:tc>
                  <a:txBody>
                    <a:bodyPr/>
                    <a:lstStyle/>
                    <a:p>
                      <a:r>
                        <a:rPr lang="en-US" sz="1600" b="1" i="0" u="none" strike="noStrike" cap="none" baseline="0" dirty="0" smtClean="0">
                          <a:solidFill>
                            <a:schemeClr val="tx1"/>
                          </a:solidFill>
                          <a:latin typeface="+mn-lt"/>
                          <a:ea typeface="+mn-ea"/>
                          <a:cs typeface="+mn-cs"/>
                          <a:sym typeface="Arial"/>
                        </a:rPr>
                        <a:t>Description</a:t>
                      </a:r>
                      <a:endParaRPr lang="en-US" sz="1600" b="1" i="0" dirty="0"/>
                    </a:p>
                  </a:txBody>
                  <a:tcPr anchor="b"/>
                </a:tc>
                <a:extLst>
                  <a:ext uri="{0D108BD9-81ED-4DB2-BD59-A6C34878D82A}">
                    <a16:rowId xmlns:a16="http://schemas.microsoft.com/office/drawing/2014/main" val="4042179693"/>
                  </a:ext>
                </a:extLst>
              </a:tr>
              <a:tr h="348649">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Text</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The </a:t>
                      </a:r>
                      <a:r>
                        <a:rPr lang="en-US" sz="1600" b="0" i="0" u="none" strike="noStrike" cap="none" dirty="0" smtClean="0">
                          <a:solidFill>
                            <a:schemeClr val="dk1"/>
                          </a:solidFill>
                          <a:latin typeface="Consolas" panose="020B0609020204030204" pitchFamily="49" charset="0"/>
                          <a:ea typeface="Arial"/>
                          <a:cs typeface="Arial"/>
                          <a:sym typeface="Arial"/>
                        </a:rPr>
                        <a:t>TextBox</a:t>
                      </a:r>
                      <a:r>
                        <a:rPr lang="en-US" sz="1600" b="0" i="0" u="none" strike="noStrike" cap="none" baseline="0" dirty="0" smtClean="0">
                          <a:solidFill>
                            <a:schemeClr val="tx1"/>
                          </a:solidFill>
                          <a:latin typeface="+mn-lt"/>
                          <a:ea typeface="+mn-ea"/>
                          <a:cs typeface="+mn-cs"/>
                          <a:sym typeface="Arial"/>
                        </a:rPr>
                        <a:t>’s text content.</a:t>
                      </a:r>
                      <a:endParaRPr lang="en-US" sz="1600" i="0" dirty="0"/>
                    </a:p>
                  </a:txBody>
                  <a:tcPr/>
                </a:tc>
                <a:extLst>
                  <a:ext uri="{0D108BD9-81ED-4DB2-BD59-A6C34878D82A}">
                    <a16:rowId xmlns:a16="http://schemas.microsoft.com/office/drawing/2014/main" val="3069827019"/>
                  </a:ext>
                </a:extLst>
              </a:tr>
              <a:tr h="1038900">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UseSystemPasswordChar</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When </a:t>
                      </a:r>
                      <a:r>
                        <a:rPr lang="en-US" sz="1600" b="0" i="0" u="none" strike="noStrike" cap="none" dirty="0" smtClean="0">
                          <a:solidFill>
                            <a:schemeClr val="dk1"/>
                          </a:solidFill>
                          <a:latin typeface="Consolas" panose="020B0609020204030204" pitchFamily="49" charset="0"/>
                          <a:ea typeface="Arial"/>
                          <a:cs typeface="Arial"/>
                          <a:sym typeface="Arial"/>
                        </a:rPr>
                        <a:t>true</a:t>
                      </a:r>
                      <a:r>
                        <a:rPr lang="en-US" sz="1600" b="1"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the </a:t>
                      </a:r>
                      <a:r>
                        <a:rPr lang="en-US" sz="1600" b="0" i="0" u="none" strike="noStrike" cap="none" dirty="0" smtClean="0">
                          <a:solidFill>
                            <a:schemeClr val="dk1"/>
                          </a:solidFill>
                          <a:latin typeface="Consolas" panose="020B0609020204030204" pitchFamily="49" charset="0"/>
                          <a:ea typeface="Arial"/>
                          <a:cs typeface="Arial"/>
                          <a:sym typeface="Arial"/>
                        </a:rPr>
                        <a:t>TextBox</a:t>
                      </a:r>
                      <a:r>
                        <a:rPr lang="en-US" sz="1600" b="0" i="0" u="none" strike="noStrike" cap="none" baseline="0" dirty="0" smtClean="0">
                          <a:solidFill>
                            <a:schemeClr val="tx1"/>
                          </a:solidFill>
                          <a:latin typeface="+mn-lt"/>
                          <a:ea typeface="+mn-ea"/>
                          <a:cs typeface="+mn-cs"/>
                          <a:sym typeface="Arial"/>
                        </a:rPr>
                        <a:t> becomes a password </a:t>
                      </a:r>
                      <a:r>
                        <a:rPr lang="en-US" sz="1600" b="0" i="0" u="none" strike="noStrike" cap="none" dirty="0" smtClean="0">
                          <a:solidFill>
                            <a:schemeClr val="dk1"/>
                          </a:solidFill>
                          <a:latin typeface="Consolas" panose="020B0609020204030204" pitchFamily="49" charset="0"/>
                          <a:ea typeface="Arial"/>
                          <a:cs typeface="Arial"/>
                          <a:sym typeface="Arial"/>
                        </a:rPr>
                        <a:t>TextBox</a:t>
                      </a:r>
                      <a:r>
                        <a:rPr lang="en-US" sz="1600" b="1" i="0" u="none" strike="noStrike" cap="none" baseline="0" dirty="0" smtClean="0">
                          <a:solidFill>
                            <a:schemeClr val="tx1"/>
                          </a:solidFill>
                          <a:latin typeface="+mn-lt"/>
                          <a:ea typeface="+mn-ea"/>
                          <a:cs typeface="+mn-cs"/>
                          <a:sym typeface="Arial"/>
                        </a:rPr>
                        <a:t>,</a:t>
                      </a:r>
                      <a:r>
                        <a:rPr lang="en-US" sz="1600" b="0" i="0" u="none" strike="noStrike" cap="none" baseline="0" dirty="0" smtClean="0">
                          <a:solidFill>
                            <a:schemeClr val="tx1"/>
                          </a:solidFill>
                          <a:latin typeface="+mn-lt"/>
                          <a:ea typeface="+mn-ea"/>
                          <a:cs typeface="+mn-cs"/>
                          <a:sym typeface="Arial"/>
                        </a:rPr>
                        <a:t> and the systemspecified character masks each character the user types.</a:t>
                      </a:r>
                      <a:endParaRPr lang="en-US" sz="1600" i="0" dirty="0"/>
                    </a:p>
                  </a:txBody>
                  <a:tcPr/>
                </a:tc>
                <a:extLst>
                  <a:ext uri="{0D108BD9-81ED-4DB2-BD59-A6C34878D82A}">
                    <a16:rowId xmlns:a16="http://schemas.microsoft.com/office/drawing/2014/main" val="2287993130"/>
                  </a:ext>
                </a:extLst>
              </a:tr>
            </a:tbl>
          </a:graphicData>
        </a:graphic>
      </p:graphicFrame>
      <p:sp>
        <p:nvSpPr>
          <p:cNvPr id="3" name="Text Placeholder 2"/>
          <p:cNvSpPr>
            <a:spLocks noGrp="1"/>
          </p:cNvSpPr>
          <p:nvPr>
            <p:ph type="body" idx="1"/>
          </p:nvPr>
        </p:nvSpPr>
        <p:spPr>
          <a:xfrm>
            <a:off x="457200" y="3886764"/>
            <a:ext cx="8229600" cy="402807"/>
          </a:xfrm>
        </p:spPr>
        <p:txBody>
          <a:bodyPr/>
          <a:lstStyle/>
          <a:p>
            <a:pPr marL="0" indent="0">
              <a:buNone/>
            </a:pPr>
            <a:r>
              <a:rPr lang="en-US" b="1" dirty="0">
                <a:solidFill>
                  <a:schemeClr val="tx1"/>
                </a:solidFill>
                <a:latin typeface="+mn-lt"/>
              </a:rPr>
              <a:t>Common </a:t>
            </a:r>
            <a:r>
              <a:rPr lang="en-US" b="1" dirty="0" smtClean="0">
                <a:solidFill>
                  <a:schemeClr val="tx1"/>
                </a:solidFill>
                <a:latin typeface="+mn-lt"/>
              </a:rPr>
              <a:t>Event</a:t>
            </a:r>
            <a:endParaRPr lang="en-IN" dirty="0">
              <a:latin typeface="+mn-lt"/>
            </a:endParaRPr>
          </a:p>
        </p:txBody>
      </p:sp>
      <p:graphicFrame>
        <p:nvGraphicFramePr>
          <p:cNvPr id="7" name="Table 6"/>
          <p:cNvGraphicFramePr>
            <a:graphicFrameLocks noGrp="1"/>
          </p:cNvGraphicFramePr>
          <p:nvPr>
            <p:extLst>
              <p:ext uri="{D42A27DB-BD31-4B8C-83A1-F6EECF244321}">
                <p14:modId xmlns:p14="http://schemas.microsoft.com/office/powerpoint/2010/main" val="749964352"/>
              </p:ext>
            </p:extLst>
          </p:nvPr>
        </p:nvGraphicFramePr>
        <p:xfrm>
          <a:off x="521369" y="4401625"/>
          <a:ext cx="8248874" cy="1889760"/>
        </p:xfrm>
        <a:graphic>
          <a:graphicData uri="http://schemas.openxmlformats.org/drawingml/2006/table">
            <a:tbl>
              <a:tblPr firstRow="1" bandRow="1">
                <a:tableStyleId>{5940675A-B579-460E-94D1-54222C63F5DA}</a:tableStyleId>
              </a:tblPr>
              <a:tblGrid>
                <a:gridCol w="3365367">
                  <a:extLst>
                    <a:ext uri="{9D8B030D-6E8A-4147-A177-3AD203B41FA5}">
                      <a16:colId xmlns:a16="http://schemas.microsoft.com/office/drawing/2014/main" val="4109252695"/>
                    </a:ext>
                  </a:extLst>
                </a:gridCol>
                <a:gridCol w="4883507">
                  <a:extLst>
                    <a:ext uri="{9D8B030D-6E8A-4147-A177-3AD203B41FA5}">
                      <a16:colId xmlns:a16="http://schemas.microsoft.com/office/drawing/2014/main" val="3067295127"/>
                    </a:ext>
                  </a:extLst>
                </a:gridCol>
              </a:tblGrid>
              <a:tr h="460062">
                <a:tc>
                  <a:txBody>
                    <a:bodyPr/>
                    <a:lstStyle/>
                    <a:p>
                      <a:r>
                        <a:rPr lang="en-US" sz="1600" b="1" i="0" u="none" strike="noStrike" cap="none" baseline="0" dirty="0" smtClean="0">
                          <a:solidFill>
                            <a:schemeClr val="tx1"/>
                          </a:solidFill>
                          <a:latin typeface="+mn-lt"/>
                          <a:ea typeface="+mn-ea"/>
                          <a:cs typeface="+mn-cs"/>
                          <a:sym typeface="Arial"/>
                        </a:rPr>
                        <a:t>TextBox properties</a:t>
                      </a:r>
                    </a:p>
                    <a:p>
                      <a:r>
                        <a:rPr lang="en-US" sz="1600" b="1" i="0" u="none" strike="noStrike" cap="none" baseline="0" dirty="0" smtClean="0">
                          <a:solidFill>
                            <a:schemeClr val="tx1"/>
                          </a:solidFill>
                          <a:latin typeface="+mn-lt"/>
                          <a:ea typeface="+mn-ea"/>
                          <a:cs typeface="+mn-cs"/>
                          <a:sym typeface="Arial"/>
                        </a:rPr>
                        <a:t>and an event</a:t>
                      </a:r>
                      <a:endParaRPr lang="en-US" sz="1600" b="1" i="0" dirty="0"/>
                    </a:p>
                  </a:txBody>
                  <a:tcPr anchor="b"/>
                </a:tc>
                <a:tc>
                  <a:txBody>
                    <a:bodyPr/>
                    <a:lstStyle/>
                    <a:p>
                      <a:r>
                        <a:rPr lang="en-US" sz="1600" b="1" i="0" u="none" strike="noStrike" cap="none" baseline="0" dirty="0" smtClean="0">
                          <a:solidFill>
                            <a:schemeClr val="tx1"/>
                          </a:solidFill>
                          <a:latin typeface="+mn-lt"/>
                          <a:ea typeface="+mn-ea"/>
                          <a:cs typeface="+mn-cs"/>
                          <a:sym typeface="Arial"/>
                        </a:rPr>
                        <a:t>Description</a:t>
                      </a:r>
                      <a:endParaRPr lang="en-US" sz="1600" b="1" i="0" dirty="0"/>
                    </a:p>
                  </a:txBody>
                  <a:tcPr anchor="b"/>
                </a:tc>
                <a:extLst>
                  <a:ext uri="{0D108BD9-81ED-4DB2-BD59-A6C34878D82A}">
                    <a16:rowId xmlns:a16="http://schemas.microsoft.com/office/drawing/2014/main" val="2664340947"/>
                  </a:ext>
                </a:extLst>
              </a:tr>
              <a:tr h="1041192">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TextChanged</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Generated when the text changes in a </a:t>
                      </a:r>
                      <a:r>
                        <a:rPr lang="en-US" sz="1600" b="0" i="0" u="none" strike="noStrike" cap="none" dirty="0" smtClean="0">
                          <a:solidFill>
                            <a:schemeClr val="dk1"/>
                          </a:solidFill>
                          <a:latin typeface="Consolas" panose="020B0609020204030204" pitchFamily="49" charset="0"/>
                          <a:ea typeface="Arial"/>
                          <a:cs typeface="Arial"/>
                          <a:sym typeface="Arial"/>
                        </a:rPr>
                        <a:t>TextBox</a:t>
                      </a:r>
                      <a:r>
                        <a:rPr lang="en-US" sz="1600" b="0" i="0" u="none" strike="noStrike" cap="none" baseline="0" dirty="0" smtClean="0">
                          <a:solidFill>
                            <a:schemeClr val="tx1"/>
                          </a:solidFill>
                          <a:latin typeface="+mn-lt"/>
                          <a:ea typeface="+mn-ea"/>
                          <a:cs typeface="+mn-cs"/>
                          <a:sym typeface="Arial"/>
                        </a:rPr>
                        <a:t> (i.e., when the user adds or deletes characters). When you double click the </a:t>
                      </a:r>
                      <a:r>
                        <a:rPr lang="en-US" sz="1600" b="0" i="0" u="none" strike="noStrike" cap="none" dirty="0" smtClean="0">
                          <a:solidFill>
                            <a:schemeClr val="dk1"/>
                          </a:solidFill>
                          <a:latin typeface="Consolas" panose="020B0609020204030204" pitchFamily="49" charset="0"/>
                          <a:ea typeface="Arial"/>
                          <a:cs typeface="Arial"/>
                          <a:sym typeface="Arial"/>
                        </a:rPr>
                        <a:t>TextBox</a:t>
                      </a:r>
                      <a:r>
                        <a:rPr lang="en-US" sz="1600" b="0" i="0" u="none" strike="noStrike" cap="none" baseline="0" dirty="0" smtClean="0">
                          <a:solidFill>
                            <a:schemeClr val="tx1"/>
                          </a:solidFill>
                          <a:latin typeface="+mn-lt"/>
                          <a:ea typeface="+mn-ea"/>
                          <a:cs typeface="+mn-cs"/>
                          <a:sym typeface="Arial"/>
                        </a:rPr>
                        <a:t> control in </a:t>
                      </a:r>
                      <a:r>
                        <a:rPr lang="en-US" sz="1600" b="1" i="0" u="none" strike="noStrike" cap="none" dirty="0" smtClean="0">
                          <a:solidFill>
                            <a:schemeClr val="dk1"/>
                          </a:solidFill>
                          <a:latin typeface="+mn-lt"/>
                          <a:ea typeface="Arial"/>
                          <a:cs typeface="Arial"/>
                          <a:sym typeface="Arial"/>
                        </a:rPr>
                        <a:t>Design</a:t>
                      </a:r>
                      <a:r>
                        <a:rPr lang="en-US" sz="1600" b="1"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mode, an empty event handler for this event is generated.</a:t>
                      </a:r>
                      <a:endParaRPr lang="en-US" sz="1600" i="0" dirty="0"/>
                    </a:p>
                  </a:txBody>
                  <a:tcPr/>
                </a:tc>
                <a:extLst>
                  <a:ext uri="{0D108BD9-81ED-4DB2-BD59-A6C34878D82A}">
                    <a16:rowId xmlns:a16="http://schemas.microsoft.com/office/drawing/2014/main" val="4068606006"/>
                  </a:ext>
                </a:extLst>
              </a:tr>
            </a:tbl>
          </a:graphicData>
        </a:graphic>
      </p:graphicFrame>
    </p:spTree>
    <p:extLst>
      <p:ext uri="{BB962C8B-B14F-4D97-AF65-F5344CB8AC3E}">
        <p14:creationId xmlns:p14="http://schemas.microsoft.com/office/powerpoint/2010/main" val="38687094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14.5 Labels, TextBoxes and Buttons </a:t>
            </a:r>
            <a:r>
              <a:rPr lang="en-US" sz="2000" b="0" dirty="0" smtClean="0"/>
              <a:t>(3 </a:t>
            </a:r>
            <a:r>
              <a:rPr lang="en-US" sz="2000" b="0" dirty="0"/>
              <a:t>of 5)</a:t>
            </a:r>
            <a:endParaRPr lang="en-US" dirty="0"/>
          </a:p>
        </p:txBody>
      </p:sp>
      <p:sp>
        <p:nvSpPr>
          <p:cNvPr id="3" name="Text Placeholder 2"/>
          <p:cNvSpPr>
            <a:spLocks noGrp="1"/>
          </p:cNvSpPr>
          <p:nvPr>
            <p:ph type="body" idx="1"/>
          </p:nvPr>
        </p:nvSpPr>
        <p:spPr/>
        <p:txBody>
          <a:bodyPr/>
          <a:lstStyle/>
          <a:p>
            <a:r>
              <a:rPr lang="en-US" altLang="en-US" sz="2400" dirty="0">
                <a:latin typeface="+mn-lt"/>
              </a:rPr>
              <a:t>A button is a control that the user clicks to trigger a specific action or to select an option in a program.</a:t>
            </a:r>
          </a:p>
          <a:p>
            <a:r>
              <a:rPr lang="en-US" altLang="en-US" sz="2400" dirty="0">
                <a:latin typeface="+mn-lt"/>
              </a:rPr>
              <a:t>A program can use several types of buttons, but all the button classes derive from class </a:t>
            </a:r>
            <a:r>
              <a:rPr lang="en-US" altLang="en-US" sz="2400" dirty="0" smtClean="0">
                <a:latin typeface="Consolas" panose="020B0609020204030204" pitchFamily="49" charset="0"/>
              </a:rPr>
              <a:t>ButtonBase</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8245804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14.5 Labels, TextBoxes and Buttons </a:t>
            </a:r>
            <a:r>
              <a:rPr lang="en-US" sz="2000" b="0" dirty="0" smtClean="0"/>
              <a:t>(4 </a:t>
            </a:r>
            <a:r>
              <a:rPr lang="en-US" sz="2000" b="0" dirty="0"/>
              <a:t>of 5)</a:t>
            </a:r>
            <a:endParaRPr lang="en-US" dirty="0"/>
          </a:p>
        </p:txBody>
      </p:sp>
      <p:sp>
        <p:nvSpPr>
          <p:cNvPr id="3" name="Text Placeholder 2"/>
          <p:cNvSpPr>
            <a:spLocks noGrp="1"/>
          </p:cNvSpPr>
          <p:nvPr>
            <p:ph type="body" idx="1"/>
          </p:nvPr>
        </p:nvSpPr>
        <p:spPr/>
        <p:txBody>
          <a:bodyPr/>
          <a:lstStyle/>
          <a:p>
            <a:r>
              <a:rPr lang="en-US" altLang="en-US" sz="2400" dirty="0">
                <a:latin typeface="+mn-lt"/>
              </a:rPr>
              <a:t>Figure 14.19 lists common properties and a common eventof class </a:t>
            </a:r>
            <a:r>
              <a:rPr lang="en-US" altLang="en-US" sz="2400" dirty="0" smtClean="0">
                <a:latin typeface="Consolas" panose="020B0609020204030204" pitchFamily="49" charset="0"/>
              </a:rPr>
              <a:t>Button</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2853418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A table titled, button properties and an event. The table has 3 rows and 2 columns. The columns have the following headings from left to right: button properties and an event, description. The row entries are as follows. Row 1. Button properties and an event, common properties: text. Description: Specifies the text displayed on the button face. Row 2. Button properties and an event, common properties: flat style. Description: Modifies a button’s appearance, flat, for the button to display without a three-dimensional appearance, pop up, for the button to appear flat until the user moves the mouse pointer over the button, standard, three-dimensional and system, where the button’s appearance is controlled by the operating system. The default value is standard. Row 3. Button properties and an event, common event: click. Description: Generated when the user clicks the button. When you double click a button in design view, an empty event handler for this event is created."/>
          <p:cNvSpPr>
            <a:spLocks noGrp="1"/>
          </p:cNvSpPr>
          <p:nvPr>
            <p:ph type="title"/>
          </p:nvPr>
        </p:nvSpPr>
        <p:spPr/>
        <p:txBody>
          <a:bodyPr/>
          <a:lstStyle/>
          <a:p>
            <a:r>
              <a:rPr lang="en-US" dirty="0" smtClean="0"/>
              <a:t>Figure </a:t>
            </a:r>
            <a:r>
              <a:rPr lang="en-US" dirty="0"/>
              <a:t>14.19 </a:t>
            </a:r>
            <a:r>
              <a:rPr lang="en-US" dirty="0">
                <a:latin typeface="Consolas" panose="020B0609020204030204" pitchFamily="49" charset="0"/>
              </a:rPr>
              <a:t>Button</a:t>
            </a:r>
            <a:r>
              <a:rPr lang="en-US" dirty="0"/>
              <a:t> Properties and an Event</a:t>
            </a:r>
          </a:p>
        </p:txBody>
      </p:sp>
      <p:sp>
        <p:nvSpPr>
          <p:cNvPr id="3" name="Text Placeholder 2"/>
          <p:cNvSpPr>
            <a:spLocks noGrp="1"/>
          </p:cNvSpPr>
          <p:nvPr>
            <p:ph type="body" idx="1"/>
          </p:nvPr>
        </p:nvSpPr>
        <p:spPr>
          <a:xfrm>
            <a:off x="457200" y="1409352"/>
            <a:ext cx="8229600" cy="370820"/>
          </a:xfrm>
        </p:spPr>
        <p:txBody>
          <a:bodyPr/>
          <a:lstStyle/>
          <a:p>
            <a:pPr marL="0" indent="0">
              <a:buNone/>
            </a:pPr>
            <a:r>
              <a:rPr lang="en-US" b="1" dirty="0">
                <a:solidFill>
                  <a:schemeClr val="tx1"/>
                </a:solidFill>
                <a:latin typeface="+mn-lt"/>
              </a:rPr>
              <a:t>Common </a:t>
            </a:r>
            <a:r>
              <a:rPr lang="en-US" b="1" dirty="0" smtClean="0">
                <a:solidFill>
                  <a:schemeClr val="tx1"/>
                </a:solidFill>
                <a:latin typeface="+mn-lt"/>
              </a:rPr>
              <a:t>Properties</a:t>
            </a:r>
            <a:endParaRPr lang="en-US" b="1"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1363604076"/>
              </p:ext>
            </p:extLst>
          </p:nvPr>
        </p:nvGraphicFramePr>
        <p:xfrm>
          <a:off x="507274" y="1874730"/>
          <a:ext cx="8209023" cy="2468880"/>
        </p:xfrm>
        <a:graphic>
          <a:graphicData uri="http://schemas.openxmlformats.org/drawingml/2006/table">
            <a:tbl>
              <a:tblPr firstRow="1" bandRow="1">
                <a:tableStyleId>{5940675A-B579-460E-94D1-54222C63F5DA}</a:tableStyleId>
              </a:tblPr>
              <a:tblGrid>
                <a:gridCol w="3238816">
                  <a:extLst>
                    <a:ext uri="{9D8B030D-6E8A-4147-A177-3AD203B41FA5}">
                      <a16:colId xmlns:a16="http://schemas.microsoft.com/office/drawing/2014/main" val="1714830167"/>
                    </a:ext>
                  </a:extLst>
                </a:gridCol>
                <a:gridCol w="4970207">
                  <a:extLst>
                    <a:ext uri="{9D8B030D-6E8A-4147-A177-3AD203B41FA5}">
                      <a16:colId xmlns:a16="http://schemas.microsoft.com/office/drawing/2014/main" val="1901437311"/>
                    </a:ext>
                  </a:extLst>
                </a:gridCol>
              </a:tblGrid>
              <a:tr h="0">
                <a:tc>
                  <a:txBody>
                    <a:bodyPr/>
                    <a:lstStyle/>
                    <a:p>
                      <a:r>
                        <a:rPr lang="en-US" sz="1600" b="1" i="0" u="none" strike="noStrike" cap="none" baseline="0" dirty="0" smtClean="0">
                          <a:solidFill>
                            <a:schemeClr val="tx1"/>
                          </a:solidFill>
                          <a:latin typeface="Consolas" panose="020B0609020204030204" pitchFamily="49" charset="0"/>
                          <a:ea typeface="+mn-ea"/>
                          <a:cs typeface="+mn-cs"/>
                          <a:sym typeface="Arial"/>
                        </a:rPr>
                        <a:t>Button</a:t>
                      </a:r>
                      <a:r>
                        <a:rPr lang="en-US" sz="1600" b="1" i="0" u="none" strike="noStrike" cap="none" baseline="0" dirty="0" smtClean="0">
                          <a:solidFill>
                            <a:schemeClr val="tx1"/>
                          </a:solidFill>
                          <a:latin typeface="+mn-lt"/>
                          <a:ea typeface="+mn-ea"/>
                          <a:cs typeface="+mn-cs"/>
                          <a:sym typeface="Arial"/>
                        </a:rPr>
                        <a:t> properties and an event</a:t>
                      </a:r>
                      <a:endParaRPr lang="en-US" sz="1600" b="1" i="0" dirty="0"/>
                    </a:p>
                  </a:txBody>
                  <a:tcPr anchor="b"/>
                </a:tc>
                <a:tc>
                  <a:txBody>
                    <a:bodyPr/>
                    <a:lstStyle/>
                    <a:p>
                      <a:r>
                        <a:rPr lang="en-US" sz="1600" b="1" i="0" u="none" strike="noStrike" cap="none" baseline="0" dirty="0" smtClean="0">
                          <a:solidFill>
                            <a:schemeClr val="tx1"/>
                          </a:solidFill>
                          <a:latin typeface="+mn-lt"/>
                          <a:ea typeface="+mn-ea"/>
                          <a:cs typeface="+mn-cs"/>
                          <a:sym typeface="Arial"/>
                        </a:rPr>
                        <a:t>Description</a:t>
                      </a:r>
                      <a:endParaRPr lang="en-US" sz="1600" b="1" i="0" dirty="0"/>
                    </a:p>
                  </a:txBody>
                  <a:tcPr anchor="b"/>
                </a:tc>
                <a:extLst>
                  <a:ext uri="{0D108BD9-81ED-4DB2-BD59-A6C34878D82A}">
                    <a16:rowId xmlns:a16="http://schemas.microsoft.com/office/drawing/2014/main" val="1720238685"/>
                  </a:ext>
                </a:extLst>
              </a:tr>
              <a:tr h="0">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Text</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Specifies the text displayed on the </a:t>
                      </a:r>
                      <a:r>
                        <a:rPr lang="en-US" sz="1600" b="0" i="0" u="none" strike="noStrike" cap="none" baseline="0" dirty="0" smtClean="0">
                          <a:solidFill>
                            <a:schemeClr val="tx1"/>
                          </a:solidFill>
                          <a:latin typeface="Consolas" panose="020B0609020204030204" pitchFamily="49" charset="0"/>
                          <a:ea typeface="+mn-ea"/>
                          <a:cs typeface="+mn-cs"/>
                          <a:sym typeface="Arial"/>
                        </a:rPr>
                        <a:t>Button</a:t>
                      </a:r>
                      <a:r>
                        <a:rPr lang="en-US" sz="1600" b="0" i="0" u="none" strike="noStrike" cap="none" baseline="0" dirty="0" smtClean="0">
                          <a:solidFill>
                            <a:schemeClr val="tx1"/>
                          </a:solidFill>
                          <a:latin typeface="+mn-lt"/>
                          <a:ea typeface="+mn-ea"/>
                          <a:cs typeface="+mn-cs"/>
                          <a:sym typeface="Arial"/>
                        </a:rPr>
                        <a:t> face.</a:t>
                      </a:r>
                      <a:endParaRPr lang="en-US" sz="1600" i="0" dirty="0"/>
                    </a:p>
                  </a:txBody>
                  <a:tcPr/>
                </a:tc>
                <a:extLst>
                  <a:ext uri="{0D108BD9-81ED-4DB2-BD59-A6C34878D82A}">
                    <a16:rowId xmlns:a16="http://schemas.microsoft.com/office/drawing/2014/main" val="2570886384"/>
                  </a:ext>
                </a:extLst>
              </a:tr>
              <a:tr h="553868">
                <a:tc>
                  <a:txBody>
                    <a:bodyPr/>
                    <a:lstStyle/>
                    <a:p>
                      <a:r>
                        <a:rPr lang="en-US" sz="1600" b="0" i="0" u="none" strike="noStrike" cap="none" dirty="0" smtClean="0">
                          <a:solidFill>
                            <a:schemeClr val="dk1"/>
                          </a:solidFill>
                          <a:latin typeface="Consolas" panose="020B0609020204030204" pitchFamily="49" charset="0"/>
                          <a:ea typeface="Arial"/>
                          <a:cs typeface="Arial"/>
                          <a:sym typeface="Arial"/>
                        </a:rPr>
                        <a:t>FlatStyle</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Modifies a </a:t>
                      </a:r>
                      <a:r>
                        <a:rPr lang="en-US" sz="1600" b="0" i="0" u="none" strike="noStrike" cap="none" dirty="0" smtClean="0">
                          <a:solidFill>
                            <a:schemeClr val="dk1"/>
                          </a:solidFill>
                          <a:latin typeface="Consolas" panose="020B0609020204030204" pitchFamily="49" charset="0"/>
                          <a:ea typeface="Arial"/>
                          <a:cs typeface="Arial"/>
                          <a:sym typeface="Arial"/>
                        </a:rPr>
                        <a:t>Button</a:t>
                      </a:r>
                      <a:r>
                        <a:rPr lang="en-US" sz="1600" b="0" i="0" u="none" strike="noStrike" cap="none" baseline="0" dirty="0" smtClean="0">
                          <a:solidFill>
                            <a:schemeClr val="tx1"/>
                          </a:solidFill>
                          <a:latin typeface="+mn-lt"/>
                          <a:ea typeface="+mn-ea"/>
                          <a:cs typeface="+mn-cs"/>
                          <a:sym typeface="Arial"/>
                        </a:rPr>
                        <a:t>’s appearance—</a:t>
                      </a:r>
                      <a:r>
                        <a:rPr lang="en-US" sz="1600" b="0" i="0" u="none" strike="noStrike" cap="none" dirty="0" smtClean="0">
                          <a:solidFill>
                            <a:schemeClr val="dk1"/>
                          </a:solidFill>
                          <a:latin typeface="Consolas" panose="020B0609020204030204" pitchFamily="49" charset="0"/>
                          <a:ea typeface="Arial"/>
                          <a:cs typeface="Arial"/>
                          <a:sym typeface="Arial"/>
                        </a:rPr>
                        <a:t>Flat</a:t>
                      </a:r>
                      <a:r>
                        <a:rPr lang="en-US" sz="1600" b="1"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(for the </a:t>
                      </a:r>
                      <a:r>
                        <a:rPr lang="en-US" sz="1600" b="0" i="0" u="none" strike="noStrike" cap="none" dirty="0" smtClean="0">
                          <a:solidFill>
                            <a:schemeClr val="dk1"/>
                          </a:solidFill>
                          <a:latin typeface="Consolas" panose="020B0609020204030204" pitchFamily="49" charset="0"/>
                          <a:ea typeface="Arial"/>
                          <a:cs typeface="Arial"/>
                          <a:sym typeface="Arial"/>
                        </a:rPr>
                        <a:t>Button</a:t>
                      </a:r>
                      <a:r>
                        <a:rPr lang="en-US" sz="1600" b="0" i="0" u="none" strike="noStrike" cap="none" baseline="0" dirty="0" smtClean="0">
                          <a:solidFill>
                            <a:schemeClr val="tx1"/>
                          </a:solidFill>
                          <a:latin typeface="+mn-lt"/>
                          <a:ea typeface="+mn-ea"/>
                          <a:cs typeface="+mn-cs"/>
                          <a:sym typeface="Arial"/>
                        </a:rPr>
                        <a:t> to display without a three-dimensional appearance), </a:t>
                      </a:r>
                      <a:r>
                        <a:rPr lang="en-US" sz="1600" b="0" i="0" u="none" strike="noStrike" cap="none" dirty="0" smtClean="0">
                          <a:solidFill>
                            <a:schemeClr val="dk1"/>
                          </a:solidFill>
                          <a:latin typeface="Consolas" panose="020B0609020204030204" pitchFamily="49" charset="0"/>
                          <a:ea typeface="Arial"/>
                          <a:cs typeface="Arial"/>
                          <a:sym typeface="Arial"/>
                        </a:rPr>
                        <a:t>Popup</a:t>
                      </a:r>
                      <a:r>
                        <a:rPr lang="en-US" sz="1600" b="0" i="0" u="none" strike="noStrike" cap="none" baseline="0" dirty="0" smtClean="0">
                          <a:solidFill>
                            <a:schemeClr val="tx1"/>
                          </a:solidFill>
                          <a:latin typeface="+mn-lt"/>
                          <a:ea typeface="+mn-ea"/>
                          <a:cs typeface="+mn-cs"/>
                          <a:sym typeface="Arial"/>
                        </a:rPr>
                        <a:t> (for the </a:t>
                      </a:r>
                      <a:r>
                        <a:rPr lang="en-US" sz="1600" b="0" i="0" u="none" strike="noStrike" cap="none" dirty="0" smtClean="0">
                          <a:solidFill>
                            <a:schemeClr val="dk1"/>
                          </a:solidFill>
                          <a:latin typeface="Consolas" panose="020B0609020204030204" pitchFamily="49" charset="0"/>
                          <a:ea typeface="Arial"/>
                          <a:cs typeface="Arial"/>
                          <a:sym typeface="Arial"/>
                        </a:rPr>
                        <a:t>Button</a:t>
                      </a:r>
                      <a:r>
                        <a:rPr lang="en-US" sz="1600" b="0" i="0" u="none" strike="noStrike" cap="none" baseline="0" dirty="0" smtClean="0">
                          <a:solidFill>
                            <a:schemeClr val="tx1"/>
                          </a:solidFill>
                          <a:latin typeface="+mn-lt"/>
                          <a:ea typeface="+mn-ea"/>
                          <a:cs typeface="+mn-cs"/>
                          <a:sym typeface="Arial"/>
                        </a:rPr>
                        <a:t> to appear flat until the user moves the mouse pointer over the </a:t>
                      </a:r>
                      <a:r>
                        <a:rPr lang="en-US" sz="1600" b="0" i="0" u="none" strike="noStrike" cap="none" dirty="0" smtClean="0">
                          <a:solidFill>
                            <a:schemeClr val="dk1"/>
                          </a:solidFill>
                          <a:latin typeface="Consolas" panose="020B0609020204030204" pitchFamily="49" charset="0"/>
                          <a:ea typeface="Arial"/>
                          <a:cs typeface="Arial"/>
                          <a:sym typeface="Arial"/>
                        </a:rPr>
                        <a:t>Button</a:t>
                      </a:r>
                      <a:r>
                        <a:rPr lang="en-US" sz="1600" b="0" i="0" u="none" strike="noStrike" cap="none" baseline="0" dirty="0" smtClean="0">
                          <a:solidFill>
                            <a:schemeClr val="tx1"/>
                          </a:solidFill>
                          <a:latin typeface="+mn-lt"/>
                          <a:ea typeface="+mn-ea"/>
                          <a:cs typeface="+mn-cs"/>
                          <a:sym typeface="Arial"/>
                        </a:rPr>
                        <a:t>), </a:t>
                      </a:r>
                      <a:r>
                        <a:rPr lang="en-US" sz="1600" b="0" i="0" u="none" strike="noStrike" cap="none" dirty="0" smtClean="0">
                          <a:solidFill>
                            <a:schemeClr val="dk1"/>
                          </a:solidFill>
                          <a:latin typeface="Consolas" panose="020B0609020204030204" pitchFamily="49" charset="0"/>
                          <a:ea typeface="Arial"/>
                          <a:cs typeface="Arial"/>
                          <a:sym typeface="Arial"/>
                        </a:rPr>
                        <a:t>Standard</a:t>
                      </a:r>
                      <a:r>
                        <a:rPr lang="en-US" sz="1600" b="0" i="0" u="none" strike="noStrike" cap="none" baseline="0" dirty="0" smtClean="0">
                          <a:solidFill>
                            <a:schemeClr val="tx1"/>
                          </a:solidFill>
                          <a:latin typeface="+mn-lt"/>
                          <a:ea typeface="+mn-ea"/>
                          <a:cs typeface="+mn-cs"/>
                          <a:sym typeface="Arial"/>
                        </a:rPr>
                        <a:t> (three-dimensional) and </a:t>
                      </a:r>
                      <a:r>
                        <a:rPr lang="en-US" sz="1600" b="0" i="0" u="none" strike="noStrike" cap="none" dirty="0" smtClean="0">
                          <a:solidFill>
                            <a:schemeClr val="dk1"/>
                          </a:solidFill>
                          <a:latin typeface="Consolas" panose="020B0609020204030204" pitchFamily="49" charset="0"/>
                          <a:ea typeface="Arial"/>
                          <a:cs typeface="Arial"/>
                          <a:sym typeface="Arial"/>
                        </a:rPr>
                        <a:t>System</a:t>
                      </a:r>
                      <a:r>
                        <a:rPr lang="en-US" sz="1600" b="0" i="0" u="none" strike="noStrike" cap="none" baseline="0" dirty="0" smtClean="0">
                          <a:solidFill>
                            <a:schemeClr val="tx1"/>
                          </a:solidFill>
                          <a:latin typeface="+mn-lt"/>
                          <a:ea typeface="+mn-ea"/>
                          <a:cs typeface="+mn-cs"/>
                          <a:sym typeface="Arial"/>
                        </a:rPr>
                        <a:t>,</a:t>
                      </a:r>
                      <a:r>
                        <a:rPr lang="en-US" sz="1600" b="1"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where the </a:t>
                      </a:r>
                      <a:r>
                        <a:rPr lang="en-US" sz="1600" b="0" i="0" u="none" strike="noStrike" cap="none" dirty="0" smtClean="0">
                          <a:solidFill>
                            <a:schemeClr val="dk1"/>
                          </a:solidFill>
                          <a:latin typeface="Consolas" panose="020B0609020204030204" pitchFamily="49" charset="0"/>
                          <a:ea typeface="Arial"/>
                          <a:cs typeface="Arial"/>
                          <a:sym typeface="Arial"/>
                        </a:rPr>
                        <a:t>Button</a:t>
                      </a:r>
                      <a:r>
                        <a:rPr lang="en-US" sz="1600" b="0" i="0" u="none" strike="noStrike" cap="none" baseline="0" dirty="0" smtClean="0">
                          <a:solidFill>
                            <a:schemeClr val="tx1"/>
                          </a:solidFill>
                          <a:latin typeface="+mn-lt"/>
                          <a:ea typeface="+mn-ea"/>
                          <a:cs typeface="+mn-cs"/>
                          <a:sym typeface="Arial"/>
                        </a:rPr>
                        <a:t>’s appearance is controlled by the operating system. The default value is </a:t>
                      </a:r>
                      <a:r>
                        <a:rPr lang="en-US" sz="1600" b="0" i="0" u="none" strike="noStrike" cap="none" dirty="0" smtClean="0">
                          <a:solidFill>
                            <a:schemeClr val="dk1"/>
                          </a:solidFill>
                          <a:latin typeface="Consolas" panose="020B0609020204030204" pitchFamily="49" charset="0"/>
                          <a:ea typeface="Arial"/>
                          <a:cs typeface="Arial"/>
                          <a:sym typeface="Arial"/>
                        </a:rPr>
                        <a:t>Standard</a:t>
                      </a:r>
                      <a:r>
                        <a:rPr lang="en-US" sz="1600" b="0" i="0" u="none" strike="noStrike" cap="none" baseline="0" dirty="0" smtClean="0">
                          <a:solidFill>
                            <a:schemeClr val="tx1"/>
                          </a:solidFill>
                          <a:latin typeface="+mn-lt"/>
                          <a:ea typeface="+mn-ea"/>
                          <a:cs typeface="+mn-cs"/>
                          <a:sym typeface="Arial"/>
                        </a:rPr>
                        <a:t>.</a:t>
                      </a:r>
                      <a:endParaRPr lang="en-US" sz="1600" b="0" i="0" dirty="0"/>
                    </a:p>
                  </a:txBody>
                  <a:tcPr/>
                </a:tc>
                <a:extLst>
                  <a:ext uri="{0D108BD9-81ED-4DB2-BD59-A6C34878D82A}">
                    <a16:rowId xmlns:a16="http://schemas.microsoft.com/office/drawing/2014/main" val="3637163350"/>
                  </a:ext>
                </a:extLst>
              </a:tr>
            </a:tbl>
          </a:graphicData>
        </a:graphic>
      </p:graphicFrame>
      <p:sp>
        <p:nvSpPr>
          <p:cNvPr id="5" name="Text Placeholder 4"/>
          <p:cNvSpPr>
            <a:spLocks noGrp="1"/>
          </p:cNvSpPr>
          <p:nvPr>
            <p:ph type="body" idx="2"/>
          </p:nvPr>
        </p:nvSpPr>
        <p:spPr>
          <a:xfrm>
            <a:off x="457200" y="4443701"/>
            <a:ext cx="8229600" cy="349397"/>
          </a:xfrm>
        </p:spPr>
        <p:txBody>
          <a:bodyPr/>
          <a:lstStyle/>
          <a:p>
            <a:pPr marL="0" indent="0">
              <a:buNone/>
            </a:pPr>
            <a:r>
              <a:rPr lang="en-US" b="1" dirty="0">
                <a:solidFill>
                  <a:schemeClr val="tx1"/>
                </a:solidFill>
                <a:latin typeface="+mn-lt"/>
              </a:rPr>
              <a:t>Common </a:t>
            </a:r>
            <a:r>
              <a:rPr lang="en-US" b="1" dirty="0" smtClean="0">
                <a:solidFill>
                  <a:schemeClr val="tx1"/>
                </a:solidFill>
                <a:latin typeface="+mn-lt"/>
              </a:rPr>
              <a:t>Event</a:t>
            </a:r>
          </a:p>
        </p:txBody>
      </p:sp>
      <p:graphicFrame>
        <p:nvGraphicFramePr>
          <p:cNvPr id="6" name="Table 5"/>
          <p:cNvGraphicFramePr>
            <a:graphicFrameLocks noGrp="1"/>
          </p:cNvGraphicFramePr>
          <p:nvPr>
            <p:extLst>
              <p:ext uri="{D42A27DB-BD31-4B8C-83A1-F6EECF244321}">
                <p14:modId xmlns:p14="http://schemas.microsoft.com/office/powerpoint/2010/main" val="3440675894"/>
              </p:ext>
            </p:extLst>
          </p:nvPr>
        </p:nvGraphicFramePr>
        <p:xfrm>
          <a:off x="457200" y="4940719"/>
          <a:ext cx="8170606" cy="1402080"/>
        </p:xfrm>
        <a:graphic>
          <a:graphicData uri="http://schemas.openxmlformats.org/drawingml/2006/table">
            <a:tbl>
              <a:tblPr firstRow="1" bandRow="1">
                <a:tableStyleId>{5940675A-B579-460E-94D1-54222C63F5DA}</a:tableStyleId>
              </a:tblPr>
              <a:tblGrid>
                <a:gridCol w="2772697">
                  <a:extLst>
                    <a:ext uri="{9D8B030D-6E8A-4147-A177-3AD203B41FA5}">
                      <a16:colId xmlns:a16="http://schemas.microsoft.com/office/drawing/2014/main" val="4013942586"/>
                    </a:ext>
                  </a:extLst>
                </a:gridCol>
                <a:gridCol w="5397909">
                  <a:extLst>
                    <a:ext uri="{9D8B030D-6E8A-4147-A177-3AD203B41FA5}">
                      <a16:colId xmlns:a16="http://schemas.microsoft.com/office/drawing/2014/main" val="3104024428"/>
                    </a:ext>
                  </a:extLst>
                </a:gridCol>
              </a:tblGrid>
              <a:tr h="237574">
                <a:tc>
                  <a:txBody>
                    <a:bodyPr/>
                    <a:lstStyle/>
                    <a:p>
                      <a:r>
                        <a:rPr lang="en-US" sz="1600" b="1" i="0" u="none" strike="noStrike" cap="none" baseline="0" dirty="0" smtClean="0">
                          <a:solidFill>
                            <a:schemeClr val="tx1"/>
                          </a:solidFill>
                          <a:latin typeface="Consolas" panose="020B0609020204030204" pitchFamily="49" charset="0"/>
                          <a:ea typeface="+mn-ea"/>
                          <a:cs typeface="+mn-cs"/>
                          <a:sym typeface="Arial"/>
                        </a:rPr>
                        <a:t>Button</a:t>
                      </a:r>
                      <a:r>
                        <a:rPr lang="en-US" sz="1600" b="1" i="0" u="none" strike="noStrike" cap="none" baseline="0" dirty="0" smtClean="0">
                          <a:solidFill>
                            <a:schemeClr val="tx1"/>
                          </a:solidFill>
                          <a:latin typeface="+mn-lt"/>
                          <a:ea typeface="+mn-ea"/>
                          <a:cs typeface="+mn-cs"/>
                          <a:sym typeface="Arial"/>
                        </a:rPr>
                        <a:t> properties and an event</a:t>
                      </a:r>
                      <a:endParaRPr lang="en-US" sz="1600" b="1" i="0" dirty="0"/>
                    </a:p>
                  </a:txBody>
                  <a:tcPr anchor="b"/>
                </a:tc>
                <a:tc>
                  <a:txBody>
                    <a:bodyPr/>
                    <a:lstStyle/>
                    <a:p>
                      <a:r>
                        <a:rPr lang="en-US" sz="1600" b="1" i="0" u="none" strike="noStrike" cap="none" baseline="0" dirty="0" smtClean="0">
                          <a:solidFill>
                            <a:schemeClr val="tx1"/>
                          </a:solidFill>
                          <a:latin typeface="+mn-lt"/>
                          <a:ea typeface="+mn-ea"/>
                          <a:cs typeface="+mn-cs"/>
                          <a:sym typeface="Arial"/>
                        </a:rPr>
                        <a:t>Description</a:t>
                      </a:r>
                      <a:endParaRPr lang="en-US" sz="1600" b="1" i="0" dirty="0"/>
                    </a:p>
                  </a:txBody>
                  <a:tcPr anchor="b"/>
                </a:tc>
                <a:extLst>
                  <a:ext uri="{0D108BD9-81ED-4DB2-BD59-A6C34878D82A}">
                    <a16:rowId xmlns:a16="http://schemas.microsoft.com/office/drawing/2014/main" val="419388927"/>
                  </a:ext>
                </a:extLst>
              </a:tr>
              <a:tr h="337604">
                <a:tc>
                  <a:txBody>
                    <a:bodyPr/>
                    <a:lstStyle/>
                    <a:p>
                      <a:pPr marR="0" algn="l" rtl="0">
                        <a:lnSpc>
                          <a:spcPct val="100000"/>
                        </a:lnSpc>
                        <a:spcBef>
                          <a:spcPts val="0"/>
                        </a:spcBef>
                        <a:spcAft>
                          <a:spcPts val="0"/>
                        </a:spcAft>
                        <a:buNone/>
                      </a:pPr>
                      <a:r>
                        <a:rPr lang="en-US" sz="1600" b="0" i="0" u="none" strike="noStrike" cap="none" dirty="0" smtClean="0">
                          <a:solidFill>
                            <a:schemeClr val="dk1"/>
                          </a:solidFill>
                          <a:latin typeface="Consolas" panose="020B0609020204030204" pitchFamily="49" charset="0"/>
                          <a:ea typeface="Arial"/>
                          <a:cs typeface="Arial"/>
                          <a:sym typeface="Arial"/>
                        </a:rPr>
                        <a:t>Click</a:t>
                      </a:r>
                      <a:endParaRPr lang="en-US"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US" sz="1600" b="0" i="0" u="none" strike="noStrike" cap="none" baseline="0" dirty="0" smtClean="0">
                          <a:solidFill>
                            <a:schemeClr val="tx1"/>
                          </a:solidFill>
                          <a:latin typeface="+mn-lt"/>
                          <a:ea typeface="+mn-ea"/>
                          <a:cs typeface="+mn-cs"/>
                          <a:sym typeface="Arial"/>
                        </a:rPr>
                        <a:t>Generated when the user clicks the </a:t>
                      </a:r>
                      <a:r>
                        <a:rPr lang="en-US" sz="1600" b="0" i="0" u="none" strike="noStrike" cap="none" dirty="0" smtClean="0">
                          <a:solidFill>
                            <a:schemeClr val="dk1"/>
                          </a:solidFill>
                          <a:latin typeface="Consolas" panose="020B0609020204030204" pitchFamily="49" charset="0"/>
                          <a:ea typeface="Arial"/>
                          <a:cs typeface="Arial"/>
                          <a:sym typeface="Arial"/>
                        </a:rPr>
                        <a:t>Button</a:t>
                      </a:r>
                      <a:r>
                        <a:rPr lang="en-US" sz="1600" b="0" i="0" u="none" strike="noStrike" cap="none" baseline="0" dirty="0" smtClean="0">
                          <a:solidFill>
                            <a:schemeClr val="tx1"/>
                          </a:solidFill>
                          <a:latin typeface="+mn-lt"/>
                          <a:ea typeface="+mn-ea"/>
                          <a:cs typeface="+mn-cs"/>
                          <a:sym typeface="Arial"/>
                        </a:rPr>
                        <a:t>. When you double click a </a:t>
                      </a:r>
                      <a:r>
                        <a:rPr lang="en-US" sz="1600" b="0" i="0" u="none" strike="noStrike" cap="none" dirty="0" smtClean="0">
                          <a:solidFill>
                            <a:schemeClr val="dk1"/>
                          </a:solidFill>
                          <a:latin typeface="Consolas" panose="020B0609020204030204" pitchFamily="49" charset="0"/>
                          <a:ea typeface="Arial"/>
                          <a:cs typeface="Arial"/>
                          <a:sym typeface="Arial"/>
                        </a:rPr>
                        <a:t>Button</a:t>
                      </a:r>
                      <a:r>
                        <a:rPr lang="en-US" sz="1600" b="0" i="0" u="none" strike="noStrike" cap="none" baseline="0" dirty="0" smtClean="0">
                          <a:solidFill>
                            <a:schemeClr val="tx1"/>
                          </a:solidFill>
                          <a:latin typeface="+mn-lt"/>
                          <a:ea typeface="+mn-ea"/>
                          <a:cs typeface="+mn-cs"/>
                          <a:sym typeface="Arial"/>
                        </a:rPr>
                        <a:t> in design view, an empty event handler for this event is created.</a:t>
                      </a:r>
                      <a:endParaRPr lang="en-US" sz="1600" i="0" dirty="0"/>
                    </a:p>
                  </a:txBody>
                  <a:tcPr/>
                </a:tc>
                <a:extLst>
                  <a:ext uri="{0D108BD9-81ED-4DB2-BD59-A6C34878D82A}">
                    <a16:rowId xmlns:a16="http://schemas.microsoft.com/office/drawing/2014/main" val="2376123243"/>
                  </a:ext>
                </a:extLst>
              </a:tr>
            </a:tbl>
          </a:graphicData>
        </a:graphic>
      </p:graphicFrame>
    </p:spTree>
    <p:extLst>
      <p:ext uri="{BB962C8B-B14F-4D97-AF65-F5344CB8AC3E}">
        <p14:creationId xmlns:p14="http://schemas.microsoft.com/office/powerpoint/2010/main" val="7855778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14.5 Labels, TextBoxes and Buttons </a:t>
            </a:r>
            <a:r>
              <a:rPr lang="en-US" sz="2000" b="0" dirty="0" smtClean="0"/>
              <a:t>(5 </a:t>
            </a:r>
            <a:r>
              <a:rPr lang="en-US" sz="2000" b="0" dirty="0"/>
              <a:t>of 5)</a:t>
            </a:r>
            <a:endParaRPr lang="en-US" dirty="0"/>
          </a:p>
        </p:txBody>
      </p:sp>
      <p:sp>
        <p:nvSpPr>
          <p:cNvPr id="3" name="Text Placeholder 2"/>
          <p:cNvSpPr>
            <a:spLocks noGrp="1"/>
          </p:cNvSpPr>
          <p:nvPr>
            <p:ph type="body" idx="1"/>
          </p:nvPr>
        </p:nvSpPr>
        <p:spPr/>
        <p:txBody>
          <a:bodyPr/>
          <a:lstStyle/>
          <a:p>
            <a:r>
              <a:rPr lang="en-US" sz="2400" dirty="0">
                <a:latin typeface="+mn-lt"/>
              </a:rPr>
              <a:t>Figure 14.20 uses a </a:t>
            </a:r>
            <a:r>
              <a:rPr lang="en-US" sz="2400" dirty="0" smtClean="0">
                <a:latin typeface="Consolas" panose="020B0609020204030204" pitchFamily="49" charset="0"/>
              </a:rPr>
              <a:t>TextBox</a:t>
            </a:r>
            <a:r>
              <a:rPr lang="en-US" sz="2400" dirty="0" smtClean="0">
                <a:latin typeface="+mn-lt"/>
              </a:rPr>
              <a:t>,</a:t>
            </a:r>
            <a:r>
              <a:rPr lang="en-US" sz="2400" b="1" dirty="0" smtClean="0">
                <a:latin typeface="+mn-lt"/>
              </a:rPr>
              <a:t> </a:t>
            </a:r>
            <a:r>
              <a:rPr lang="en-US" sz="2400" dirty="0">
                <a:latin typeface="+mn-lt"/>
              </a:rPr>
              <a:t>a </a:t>
            </a:r>
            <a:r>
              <a:rPr lang="en-US" sz="2400" dirty="0">
                <a:latin typeface="Consolas" panose="020B0609020204030204" pitchFamily="49" charset="0"/>
              </a:rPr>
              <a:t>Button </a:t>
            </a:r>
            <a:r>
              <a:rPr lang="en-US" sz="2400" dirty="0">
                <a:latin typeface="+mn-lt"/>
              </a:rPr>
              <a:t>and a </a:t>
            </a:r>
            <a:r>
              <a:rPr lang="en-US" sz="2400" dirty="0">
                <a:latin typeface="Consolas" panose="020B0609020204030204" pitchFamily="49" charset="0"/>
              </a:rPr>
              <a:t>Label</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613023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14.1 Introduction </a:t>
            </a:r>
            <a:r>
              <a:rPr lang="en-US" sz="2000" b="0" dirty="0" smtClean="0"/>
              <a:t>(1 of 2)</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A graphical user interface (</a:t>
            </a:r>
            <a:r>
              <a:rPr lang="en-US" altLang="en-US" sz="2400" dirty="0" smtClean="0">
                <a:latin typeface="+mn-lt"/>
              </a:rPr>
              <a:t>G</a:t>
            </a:r>
            <a:r>
              <a:rPr lang="en-US" altLang="en-US" sz="100" dirty="0" smtClean="0">
                <a:latin typeface="+mn-lt"/>
              </a:rPr>
              <a:t> </a:t>
            </a:r>
            <a:r>
              <a:rPr lang="en-US" altLang="en-US" sz="2400" dirty="0" smtClean="0">
                <a:latin typeface="+mn-lt"/>
              </a:rPr>
              <a:t>U</a:t>
            </a:r>
            <a:r>
              <a:rPr lang="en-US" altLang="en-US" sz="100" dirty="0" smtClean="0">
                <a:latin typeface="+mn-lt"/>
              </a:rPr>
              <a:t> </a:t>
            </a:r>
            <a:r>
              <a:rPr lang="en-US" altLang="en-US" sz="2400" dirty="0" smtClean="0">
                <a:latin typeface="+mn-lt"/>
              </a:rPr>
              <a:t>I</a:t>
            </a:r>
            <a:r>
              <a:rPr lang="en-US" altLang="en-US" sz="2400" dirty="0">
                <a:latin typeface="+mn-lt"/>
              </a:rPr>
              <a:t>) allows a user to interact visually with a program</a:t>
            </a:r>
            <a:r>
              <a:rPr lang="en-US" altLang="en-US" sz="2400" dirty="0" smtClean="0">
                <a:latin typeface="+mn-lt"/>
              </a:rPr>
              <a:t>.</a:t>
            </a:r>
            <a:endParaRPr lang="en-US" altLang="en-US" sz="2400" dirty="0">
              <a:latin typeface="+mn-lt"/>
            </a:endParaRPr>
          </a:p>
          <a:p>
            <a:r>
              <a:rPr lang="en-US" altLang="en-US" sz="2400" dirty="0">
                <a:latin typeface="+mn-lt"/>
              </a:rPr>
              <a:t>Figure 14.1 shows a Visual Studio window containing various </a:t>
            </a:r>
            <a:r>
              <a:rPr lang="en-US" altLang="en-US" sz="2400" dirty="0" smtClean="0">
                <a:latin typeface="+mn-lt"/>
              </a:rPr>
              <a:t>G</a:t>
            </a:r>
            <a:r>
              <a:rPr lang="en-US" altLang="en-US" sz="100" dirty="0" smtClean="0">
                <a:latin typeface="+mn-lt"/>
              </a:rPr>
              <a:t> </a:t>
            </a:r>
            <a:r>
              <a:rPr lang="en-US" altLang="en-US" sz="2400" dirty="0" smtClean="0">
                <a:latin typeface="+mn-lt"/>
              </a:rPr>
              <a:t>U</a:t>
            </a:r>
            <a:r>
              <a:rPr lang="en-US" altLang="en-US" sz="100" dirty="0" smtClean="0">
                <a:latin typeface="+mn-lt"/>
              </a:rPr>
              <a:t> </a:t>
            </a:r>
            <a:r>
              <a:rPr lang="en-US" altLang="en-US" sz="2400" dirty="0" smtClean="0">
                <a:latin typeface="+mn-lt"/>
              </a:rPr>
              <a:t>I controls.</a:t>
            </a:r>
            <a:endParaRPr lang="en-US" altLang="en-US" sz="2400" dirty="0">
              <a:latin typeface="+mn-lt"/>
            </a:endParaRPr>
          </a:p>
        </p:txBody>
      </p:sp>
    </p:spTree>
    <p:extLst>
      <p:ext uri="{BB962C8B-B14F-4D97-AF65-F5344CB8AC3E}">
        <p14:creationId xmlns:p14="http://schemas.microsoft.com/office/powerpoint/2010/main" val="9095958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14.20 Program to Display Hidden Text in a Password </a:t>
            </a:r>
            <a:r>
              <a:rPr lang="en-US" dirty="0" smtClean="0"/>
              <a:t>Box </a:t>
            </a:r>
            <a:r>
              <a:rPr lang="en-US" sz="2000" b="0" dirty="0" smtClean="0"/>
              <a:t>(1 of 2)</a:t>
            </a:r>
            <a:endParaRPr lang="en-US" sz="2000" b="0" dirty="0"/>
          </a:p>
        </p:txBody>
      </p:sp>
      <p:pic>
        <p:nvPicPr>
          <p:cNvPr id="3" name="Picture 2" descr="Program code. Line 1: forward slash, forward slash, f i g. 14.20, colon, label text box button test form, period, c s. Line 2: forward slash, forward slash, using a textbox, comma, label and button to display. Line 3: forward slash, forward slash, the hidden text in a password textbox. Line 4: using system, semicolon. Line 5: using system, period, windows, period, forms, semicolon. Line 6: blank. Line 7: namespace label textbox button test. Line 8: left brace. Line 9, indented once: forward slash, forward slash, form that creates a password textbox and. Line 10, indented once: forward slash, forward slash, a label to display textbox contents. Line 11, indented once: public partial class label textbox button test form, colon, form. Line 12, indented once: left brace. Line 13, indented twice: forward slash, forward slash, default constructor. Line 14, indented twice: public label textbox button test form, left parenthesis, right parenthesis. Line 15, indented twice: left brace. Line 16, indented three times: initialize component, left parenthesis, right parenthesis, semicolon. Line 17,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94" y="1690422"/>
            <a:ext cx="7786010" cy="3706691"/>
          </a:xfrm>
          <a:prstGeom prst="rect">
            <a:avLst/>
          </a:prstGeom>
        </p:spPr>
      </p:pic>
    </p:spTree>
    <p:extLst>
      <p:ext uri="{BB962C8B-B14F-4D97-AF65-F5344CB8AC3E}">
        <p14:creationId xmlns:p14="http://schemas.microsoft.com/office/powerpoint/2010/main" val="37913627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14.20 Program to Display Hidden Text in a Password </a:t>
            </a:r>
            <a:r>
              <a:rPr lang="en-US" dirty="0" smtClean="0"/>
              <a:t>Box </a:t>
            </a:r>
            <a:r>
              <a:rPr lang="en-US" sz="2000" b="0" dirty="0" smtClean="0"/>
              <a:t>(2 </a:t>
            </a:r>
            <a:r>
              <a:rPr lang="en-US" sz="2000" b="0" dirty="0"/>
              <a:t>of 2)</a:t>
            </a:r>
            <a:endParaRPr lang="en-US" sz="2000" dirty="0"/>
          </a:p>
        </p:txBody>
      </p:sp>
      <p:pic>
        <p:nvPicPr>
          <p:cNvPr id="5" name="Picture 4" descr="Program code. Line 18: blank. Line 19, indented twice: forward slash, forward slash, display user input in label. Line 20, indented twice: private void display password button, underscore, click, left parenthesis, object sender, comma, event a r g s e, right parenthesis. Line 21, indented twice: left brace. Line 22, indented three times: forward slash, forward slash, display the text that the user typed. Line 23, indented three times: display password label, period, text = input password textbox, period, text, semicolon. Line 24, indented twice: right brace. Line 25, indented once: right brace. Line 26: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7" y="1670455"/>
            <a:ext cx="7557025" cy="3797548"/>
          </a:xfrm>
          <a:prstGeom prst="rect">
            <a:avLst/>
          </a:prstGeom>
        </p:spPr>
      </p:pic>
    </p:spTree>
    <p:extLst>
      <p:ext uri="{BB962C8B-B14F-4D97-AF65-F5344CB8AC3E}">
        <p14:creationId xmlns:p14="http://schemas.microsoft.com/office/powerpoint/2010/main" val="210584177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14.6</a:t>
            </a:r>
            <a:r>
              <a:rPr lang="en-US" dirty="0"/>
              <a:t> GroupBoxes and </a:t>
            </a:r>
            <a:r>
              <a:rPr lang="en-US" dirty="0" smtClean="0"/>
              <a:t>Panels</a:t>
            </a:r>
            <a:endParaRPr lang="en-US" dirty="0"/>
          </a:p>
        </p:txBody>
      </p:sp>
      <p:sp>
        <p:nvSpPr>
          <p:cNvPr id="3" name="Text Placeholder 2"/>
          <p:cNvSpPr>
            <a:spLocks noGrp="1"/>
          </p:cNvSpPr>
          <p:nvPr>
            <p:ph type="body" idx="1"/>
          </p:nvPr>
        </p:nvSpPr>
        <p:spPr/>
        <p:txBody>
          <a:bodyPr/>
          <a:lstStyle/>
          <a:p>
            <a:r>
              <a:rPr lang="en-US" altLang="en-US" sz="2400" b="1" dirty="0">
                <a:latin typeface="+mn-lt"/>
              </a:rPr>
              <a:t>GroupBoxes and Panels arrange related controls on a </a:t>
            </a:r>
            <a:r>
              <a:rPr lang="en-US" altLang="en-US" sz="2400" b="1" dirty="0" smtClean="0">
                <a:latin typeface="+mn-lt"/>
              </a:rPr>
              <a:t>G</a:t>
            </a:r>
            <a:r>
              <a:rPr lang="en-US" altLang="en-US" sz="100" b="1" dirty="0" smtClean="0">
                <a:latin typeface="+mn-lt"/>
              </a:rPr>
              <a:t> </a:t>
            </a:r>
            <a:r>
              <a:rPr lang="en-US" altLang="en-US" sz="2400" b="1" dirty="0" smtClean="0">
                <a:latin typeface="+mn-lt"/>
              </a:rPr>
              <a:t>U</a:t>
            </a:r>
            <a:r>
              <a:rPr lang="en-US" altLang="en-US" sz="100" b="1" dirty="0" smtClean="0">
                <a:latin typeface="+mn-lt"/>
              </a:rPr>
              <a:t> </a:t>
            </a:r>
            <a:r>
              <a:rPr lang="en-US" altLang="en-US" sz="2400" b="1" dirty="0" smtClean="0">
                <a:latin typeface="+mn-lt"/>
              </a:rPr>
              <a:t>I</a:t>
            </a:r>
            <a:r>
              <a:rPr lang="en-US" altLang="en-US" sz="2400" b="1" dirty="0">
                <a:latin typeface="+mn-lt"/>
              </a:rPr>
              <a:t>.</a:t>
            </a:r>
          </a:p>
          <a:p>
            <a:r>
              <a:rPr lang="en-US" altLang="en-US" sz="2400" dirty="0">
                <a:latin typeface="+mn-lt"/>
              </a:rPr>
              <a:t>All of the controls in a </a:t>
            </a:r>
            <a:r>
              <a:rPr lang="en-US" altLang="en-US" sz="2400" dirty="0">
                <a:latin typeface="Consolas" panose="020B0609020204030204" pitchFamily="49" charset="0"/>
              </a:rPr>
              <a:t>GroupBox</a:t>
            </a:r>
            <a:r>
              <a:rPr lang="en-US" altLang="en-US" sz="2400" b="1" dirty="0">
                <a:latin typeface="+mn-lt"/>
              </a:rPr>
              <a:t> </a:t>
            </a:r>
            <a:r>
              <a:rPr lang="en-US" altLang="en-US" sz="2400" dirty="0">
                <a:latin typeface="+mn-lt"/>
              </a:rPr>
              <a:t>or </a:t>
            </a:r>
            <a:r>
              <a:rPr lang="en-US" altLang="en-US" sz="2400" dirty="0" smtClean="0">
                <a:latin typeface="Consolas" panose="020B0609020204030204" pitchFamily="49" charset="0"/>
              </a:rPr>
              <a:t>Panel</a:t>
            </a:r>
            <a:r>
              <a:rPr lang="en-US" altLang="en-US" sz="2400" dirty="0" smtClean="0">
                <a:latin typeface="+mn-lt"/>
              </a:rPr>
              <a:t> move </a:t>
            </a:r>
            <a:r>
              <a:rPr lang="en-US" altLang="en-US" sz="2400" dirty="0">
                <a:latin typeface="+mn-lt"/>
              </a:rPr>
              <a:t>together when the </a:t>
            </a:r>
            <a:r>
              <a:rPr lang="en-US" altLang="en-US" sz="2400" dirty="0">
                <a:latin typeface="Consolas" panose="020B0609020204030204" pitchFamily="49" charset="0"/>
              </a:rPr>
              <a:t>GroupBox</a:t>
            </a:r>
            <a:r>
              <a:rPr lang="en-US" altLang="en-US" sz="2400" dirty="0">
                <a:latin typeface="+mn-lt"/>
              </a:rPr>
              <a:t> or </a:t>
            </a:r>
            <a:r>
              <a:rPr lang="en-US" altLang="en-US" sz="2400" dirty="0">
                <a:latin typeface="Consolas" panose="020B0609020204030204" pitchFamily="49" charset="0"/>
              </a:rPr>
              <a:t>Panel</a:t>
            </a:r>
            <a:r>
              <a:rPr lang="en-US" altLang="en-US" sz="2400" dirty="0">
                <a:latin typeface="+mn-lt"/>
              </a:rPr>
              <a:t> is moved</a:t>
            </a:r>
            <a:r>
              <a:rPr lang="en-US" altLang="en-US" sz="2400" dirty="0" smtClean="0">
                <a:latin typeface="+mn-lt"/>
              </a:rPr>
              <a:t>.</a:t>
            </a:r>
            <a:endParaRPr lang="en-US" altLang="en-US" sz="2400" dirty="0">
              <a:latin typeface="+mn-lt"/>
            </a:endParaRPr>
          </a:p>
          <a:p>
            <a:r>
              <a:rPr lang="en-US" altLang="en-US" sz="2400" dirty="0">
                <a:latin typeface="+mn-lt"/>
              </a:rPr>
              <a:t>The primary difference is that </a:t>
            </a:r>
            <a:r>
              <a:rPr lang="en-US" altLang="en-US" sz="2400" dirty="0">
                <a:latin typeface="Consolas" panose="020B0609020204030204" pitchFamily="49" charset="0"/>
              </a:rPr>
              <a:t>GroupBox</a:t>
            </a:r>
            <a:r>
              <a:rPr lang="en-US" altLang="en-US" sz="2400" dirty="0">
                <a:latin typeface="+mn-lt"/>
              </a:rPr>
              <a:t>es can display a caption and do not include scrollbars, whereas </a:t>
            </a:r>
            <a:r>
              <a:rPr lang="en-US" altLang="en-US" sz="2400" dirty="0">
                <a:latin typeface="Consolas" panose="020B0609020204030204" pitchFamily="49" charset="0"/>
              </a:rPr>
              <a:t>Panels</a:t>
            </a:r>
            <a:r>
              <a:rPr lang="en-US" altLang="en-US" sz="2400" dirty="0">
                <a:latin typeface="+mn-lt"/>
              </a:rPr>
              <a:t> can include scrollbars and do not include a caption</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8861569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Look-and-Feel Observation 14.2</a:t>
            </a:r>
          </a:p>
        </p:txBody>
      </p:sp>
      <p:sp>
        <p:nvSpPr>
          <p:cNvPr id="3" name="Text Placeholder 2"/>
          <p:cNvSpPr>
            <a:spLocks noGrp="1"/>
          </p:cNvSpPr>
          <p:nvPr>
            <p:ph type="body" idx="1"/>
          </p:nvPr>
        </p:nvSpPr>
        <p:spPr/>
        <p:txBody>
          <a:bodyPr/>
          <a:lstStyle/>
          <a:p>
            <a:pPr marL="0" indent="0">
              <a:buNone/>
            </a:pPr>
            <a:r>
              <a:rPr lang="en-US" sz="2400" dirty="0">
                <a:latin typeface="Consolas" panose="020B0609020204030204" pitchFamily="49" charset="0"/>
              </a:rPr>
              <a:t>Panel</a:t>
            </a:r>
            <a:r>
              <a:rPr lang="en-US" sz="2400" dirty="0">
                <a:latin typeface="+mn-lt"/>
              </a:rPr>
              <a:t>s and </a:t>
            </a:r>
            <a:r>
              <a:rPr lang="en-US" sz="2400" dirty="0">
                <a:latin typeface="Consolas" panose="020B0609020204030204" pitchFamily="49" charset="0"/>
              </a:rPr>
              <a:t>GroupBox</a:t>
            </a:r>
            <a:r>
              <a:rPr lang="en-US" sz="2400" dirty="0">
                <a:latin typeface="+mn-lt"/>
              </a:rPr>
              <a:t>es can contain other </a:t>
            </a:r>
            <a:r>
              <a:rPr lang="en-US" sz="2400" dirty="0">
                <a:latin typeface="Consolas" panose="020B0609020204030204" pitchFamily="49" charset="0"/>
              </a:rPr>
              <a:t>Panel</a:t>
            </a:r>
            <a:r>
              <a:rPr lang="en-US" sz="2400" dirty="0">
                <a:latin typeface="+mn-lt"/>
              </a:rPr>
              <a:t>s and </a:t>
            </a:r>
            <a:r>
              <a:rPr lang="en-US" sz="2400" dirty="0">
                <a:latin typeface="Consolas" panose="020B0609020204030204" pitchFamily="49" charset="0"/>
              </a:rPr>
              <a:t>GroupBox</a:t>
            </a:r>
            <a:r>
              <a:rPr lang="en-US" sz="2400" dirty="0">
                <a:latin typeface="+mn-lt"/>
              </a:rPr>
              <a:t>es for more </a:t>
            </a:r>
            <a:r>
              <a:rPr lang="en-US" sz="2400" dirty="0" smtClean="0">
                <a:latin typeface="+mn-lt"/>
              </a:rPr>
              <a:t>complex layouts</a:t>
            </a:r>
            <a:r>
              <a:rPr lang="en-US" sz="2400" dirty="0">
                <a:latin typeface="+mn-lt"/>
              </a:rPr>
              <a:t>.</a:t>
            </a:r>
          </a:p>
        </p:txBody>
      </p:sp>
    </p:spTree>
    <p:extLst>
      <p:ext uri="{BB962C8B-B14F-4D97-AF65-F5344CB8AC3E}">
        <p14:creationId xmlns:p14="http://schemas.microsoft.com/office/powerpoint/2010/main" val="35718169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9885"/>
            <a:ext cx="8229600" cy="1097279"/>
          </a:xfrm>
        </p:spPr>
        <p:txBody>
          <a:bodyPr/>
          <a:lstStyle/>
          <a:p>
            <a:r>
              <a:rPr lang="en-US" dirty="0" smtClean="0"/>
              <a:t>Figure </a:t>
            </a:r>
            <a:r>
              <a:rPr lang="en-US" dirty="0"/>
              <a:t>14.21 </a:t>
            </a:r>
            <a:r>
              <a:rPr lang="en-US" dirty="0">
                <a:latin typeface="Consolas" panose="020B0609020204030204" pitchFamily="49" charset="0"/>
              </a:rPr>
              <a:t>GroupBox</a:t>
            </a:r>
            <a:r>
              <a:rPr lang="en-US" dirty="0"/>
              <a:t> Properties</a:t>
            </a:r>
          </a:p>
        </p:txBody>
      </p:sp>
      <p:graphicFrame>
        <p:nvGraphicFramePr>
          <p:cNvPr id="4" name="Table 3"/>
          <p:cNvGraphicFramePr>
            <a:graphicFrameLocks noGrp="1"/>
          </p:cNvGraphicFramePr>
          <p:nvPr>
            <p:extLst>
              <p:ext uri="{D42A27DB-BD31-4B8C-83A1-F6EECF244321}">
                <p14:modId xmlns:p14="http://schemas.microsoft.com/office/powerpoint/2010/main" val="178138272"/>
              </p:ext>
            </p:extLst>
          </p:nvPr>
        </p:nvGraphicFramePr>
        <p:xfrm>
          <a:off x="673767" y="1857261"/>
          <a:ext cx="7716253" cy="1371600"/>
        </p:xfrm>
        <a:graphic>
          <a:graphicData uri="http://schemas.openxmlformats.org/drawingml/2006/table">
            <a:tbl>
              <a:tblPr firstRow="1" bandRow="1">
                <a:tableStyleId>{5940675A-B579-460E-94D1-54222C63F5DA}</a:tableStyleId>
              </a:tblPr>
              <a:tblGrid>
                <a:gridCol w="2662991">
                  <a:extLst>
                    <a:ext uri="{9D8B030D-6E8A-4147-A177-3AD203B41FA5}">
                      <a16:colId xmlns:a16="http://schemas.microsoft.com/office/drawing/2014/main" val="1632530796"/>
                    </a:ext>
                  </a:extLst>
                </a:gridCol>
                <a:gridCol w="5053262">
                  <a:extLst>
                    <a:ext uri="{9D8B030D-6E8A-4147-A177-3AD203B41FA5}">
                      <a16:colId xmlns:a16="http://schemas.microsoft.com/office/drawing/2014/main" val="3567818661"/>
                    </a:ext>
                  </a:extLst>
                </a:gridCol>
              </a:tblGrid>
              <a:tr h="0">
                <a:tc>
                  <a:txBody>
                    <a:bodyPr/>
                    <a:lstStyle/>
                    <a:p>
                      <a:pPr algn="l"/>
                      <a:r>
                        <a:rPr lang="en-US" sz="1800" b="1" i="0" u="none" strike="noStrike" cap="none" baseline="0" dirty="0" smtClean="0">
                          <a:solidFill>
                            <a:schemeClr val="tx1"/>
                          </a:solidFill>
                          <a:latin typeface="+mn-lt"/>
                          <a:ea typeface="+mn-ea"/>
                          <a:cs typeface="+mn-cs"/>
                          <a:sym typeface="Arial"/>
                        </a:rPr>
                        <a:t>GroupBox properties</a:t>
                      </a:r>
                      <a:endParaRPr lang="en-US" sz="1800" b="1" dirty="0"/>
                    </a:p>
                  </a:txBody>
                  <a:tcPr anchor="b"/>
                </a:tc>
                <a:tc>
                  <a:txBody>
                    <a:bodyPr/>
                    <a:lstStyle/>
                    <a:p>
                      <a:pPr algn="l"/>
                      <a:r>
                        <a:rPr lang="en-US" sz="1800" b="1" i="0" u="none" strike="noStrike" cap="none" baseline="0" dirty="0" smtClean="0">
                          <a:solidFill>
                            <a:schemeClr val="tx1"/>
                          </a:solidFill>
                          <a:latin typeface="+mn-lt"/>
                          <a:ea typeface="+mn-ea"/>
                          <a:cs typeface="+mn-cs"/>
                          <a:sym typeface="Arial"/>
                        </a:rPr>
                        <a:t>Description</a:t>
                      </a:r>
                      <a:endParaRPr lang="en-US" sz="1800" b="1" dirty="0"/>
                    </a:p>
                  </a:txBody>
                  <a:tcPr anchor="b"/>
                </a:tc>
                <a:extLst>
                  <a:ext uri="{0D108BD9-81ED-4DB2-BD59-A6C34878D82A}">
                    <a16:rowId xmlns:a16="http://schemas.microsoft.com/office/drawing/2014/main" val="2066942928"/>
                  </a:ext>
                </a:extLst>
              </a:tr>
              <a:tr h="0">
                <a:tc>
                  <a:txBody>
                    <a:bodyPr/>
                    <a:lstStyle/>
                    <a:p>
                      <a:pPr algn="l"/>
                      <a:r>
                        <a:rPr lang="en-US" sz="1800" b="0" i="0" u="none" strike="noStrike" cap="none" dirty="0" smtClean="0">
                          <a:solidFill>
                            <a:schemeClr val="dk1"/>
                          </a:solidFill>
                          <a:latin typeface="Consolas" panose="020B0609020204030204" pitchFamily="49" charset="0"/>
                          <a:ea typeface="Arial"/>
                          <a:cs typeface="Arial"/>
                          <a:sym typeface="Arial"/>
                        </a:rPr>
                        <a:t>Controls</a:t>
                      </a:r>
                      <a:endParaRPr lang="en-US" sz="18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pPr algn="l"/>
                      <a:r>
                        <a:rPr lang="en-US" sz="1800" b="0" i="0" u="none" strike="noStrike" cap="none" baseline="0" dirty="0" smtClean="0">
                          <a:solidFill>
                            <a:schemeClr val="tx1"/>
                          </a:solidFill>
                          <a:latin typeface="+mn-lt"/>
                          <a:ea typeface="+mn-ea"/>
                          <a:cs typeface="+mn-cs"/>
                          <a:sym typeface="Arial"/>
                        </a:rPr>
                        <a:t>The set of controls that the </a:t>
                      </a:r>
                      <a:r>
                        <a:rPr lang="en-US" sz="1800" b="0" i="0" u="none" strike="noStrike" cap="none" dirty="0" smtClean="0">
                          <a:solidFill>
                            <a:schemeClr val="dk1"/>
                          </a:solidFill>
                          <a:latin typeface="Consolas" panose="020B0609020204030204" pitchFamily="49" charset="0"/>
                          <a:ea typeface="Arial"/>
                          <a:cs typeface="Arial"/>
                          <a:sym typeface="Arial"/>
                        </a:rPr>
                        <a:t>GroupBox</a:t>
                      </a:r>
                      <a:r>
                        <a:rPr lang="en-US" sz="1800" b="1" i="0" u="none" strike="noStrike" cap="none" baseline="0" dirty="0" smtClean="0">
                          <a:solidFill>
                            <a:schemeClr val="tx1"/>
                          </a:solidFill>
                          <a:latin typeface="+mn-lt"/>
                          <a:ea typeface="+mn-ea"/>
                          <a:cs typeface="+mn-cs"/>
                          <a:sym typeface="Arial"/>
                        </a:rPr>
                        <a:t> </a:t>
                      </a:r>
                      <a:r>
                        <a:rPr lang="en-US" sz="1800" b="0" i="0" u="none" strike="noStrike" cap="none" baseline="0" dirty="0" smtClean="0">
                          <a:solidFill>
                            <a:schemeClr val="tx1"/>
                          </a:solidFill>
                          <a:latin typeface="+mn-lt"/>
                          <a:ea typeface="+mn-ea"/>
                          <a:cs typeface="+mn-cs"/>
                          <a:sym typeface="Arial"/>
                        </a:rPr>
                        <a:t>contains.</a:t>
                      </a:r>
                      <a:endParaRPr lang="en-US" sz="1800" b="0" dirty="0"/>
                    </a:p>
                  </a:txBody>
                  <a:tcPr/>
                </a:tc>
                <a:extLst>
                  <a:ext uri="{0D108BD9-81ED-4DB2-BD59-A6C34878D82A}">
                    <a16:rowId xmlns:a16="http://schemas.microsoft.com/office/drawing/2014/main" val="4008318188"/>
                  </a:ext>
                </a:extLst>
              </a:tr>
              <a:tr h="0">
                <a:tc>
                  <a:txBody>
                    <a:bodyPr/>
                    <a:lstStyle/>
                    <a:p>
                      <a:pPr algn="l"/>
                      <a:r>
                        <a:rPr lang="en-US" sz="1800" b="0" i="0" u="none" strike="noStrike" cap="none" dirty="0" smtClean="0">
                          <a:solidFill>
                            <a:schemeClr val="dk1"/>
                          </a:solidFill>
                          <a:latin typeface="Consolas" panose="020B0609020204030204" pitchFamily="49" charset="0"/>
                          <a:ea typeface="Arial"/>
                          <a:cs typeface="Arial"/>
                          <a:sym typeface="Arial"/>
                        </a:rPr>
                        <a:t>Text</a:t>
                      </a:r>
                      <a:endParaRPr lang="en-US" sz="18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pPr algn="l"/>
                      <a:r>
                        <a:rPr lang="en-US" sz="1800" b="0" i="0" u="none" strike="noStrike" cap="none" baseline="0" dirty="0" smtClean="0">
                          <a:solidFill>
                            <a:schemeClr val="tx1"/>
                          </a:solidFill>
                          <a:latin typeface="+mn-lt"/>
                          <a:ea typeface="+mn-ea"/>
                          <a:cs typeface="+mn-cs"/>
                          <a:sym typeface="Arial"/>
                        </a:rPr>
                        <a:t>Specifies the caption text displayed at the top of the </a:t>
                      </a:r>
                      <a:r>
                        <a:rPr lang="en-US" sz="1800" b="0" i="0" u="none" strike="noStrike" cap="none" dirty="0" smtClean="0">
                          <a:solidFill>
                            <a:schemeClr val="dk1"/>
                          </a:solidFill>
                          <a:latin typeface="Consolas" panose="020B0609020204030204" pitchFamily="49" charset="0"/>
                          <a:ea typeface="Arial"/>
                          <a:cs typeface="Arial"/>
                          <a:sym typeface="Arial"/>
                        </a:rPr>
                        <a:t>GroupBox</a:t>
                      </a:r>
                      <a:r>
                        <a:rPr lang="en-US" sz="1800" b="0" i="0" u="none" strike="noStrike" cap="none" baseline="0" dirty="0" smtClean="0">
                          <a:solidFill>
                            <a:schemeClr val="tx1"/>
                          </a:solidFill>
                          <a:latin typeface="+mn-lt"/>
                          <a:ea typeface="+mn-ea"/>
                          <a:cs typeface="+mn-cs"/>
                          <a:sym typeface="Arial"/>
                        </a:rPr>
                        <a:t>.</a:t>
                      </a:r>
                      <a:endParaRPr lang="en-US" sz="1800" b="0" dirty="0"/>
                    </a:p>
                  </a:txBody>
                  <a:tcPr/>
                </a:tc>
                <a:extLst>
                  <a:ext uri="{0D108BD9-81ED-4DB2-BD59-A6C34878D82A}">
                    <a16:rowId xmlns:a16="http://schemas.microsoft.com/office/drawing/2014/main" val="3647174791"/>
                  </a:ext>
                </a:extLst>
              </a:tr>
            </a:tbl>
          </a:graphicData>
        </a:graphic>
      </p:graphicFrame>
    </p:spTree>
    <p:extLst>
      <p:ext uri="{BB962C8B-B14F-4D97-AF65-F5344CB8AC3E}">
        <p14:creationId xmlns:p14="http://schemas.microsoft.com/office/powerpoint/2010/main" val="127511256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9885"/>
            <a:ext cx="8229600" cy="1097279"/>
          </a:xfrm>
        </p:spPr>
        <p:txBody>
          <a:bodyPr/>
          <a:lstStyle/>
          <a:p>
            <a:r>
              <a:rPr lang="en-US" dirty="0" smtClean="0"/>
              <a:t>Figure 14.22 </a:t>
            </a:r>
            <a:r>
              <a:rPr lang="en-US" dirty="0">
                <a:latin typeface="Consolas" panose="020B0609020204030204" pitchFamily="49" charset="0"/>
              </a:rPr>
              <a:t>Panel</a:t>
            </a:r>
            <a:r>
              <a:rPr lang="en-US" dirty="0"/>
              <a:t> Properties</a:t>
            </a:r>
          </a:p>
        </p:txBody>
      </p:sp>
      <p:graphicFrame>
        <p:nvGraphicFramePr>
          <p:cNvPr id="4" name="Table 3"/>
          <p:cNvGraphicFramePr>
            <a:graphicFrameLocks noGrp="1"/>
          </p:cNvGraphicFramePr>
          <p:nvPr>
            <p:extLst>
              <p:ext uri="{D42A27DB-BD31-4B8C-83A1-F6EECF244321}">
                <p14:modId xmlns:p14="http://schemas.microsoft.com/office/powerpoint/2010/main" val="166051425"/>
              </p:ext>
            </p:extLst>
          </p:nvPr>
        </p:nvGraphicFramePr>
        <p:xfrm>
          <a:off x="1072896" y="1834734"/>
          <a:ext cx="6998208" cy="2834640"/>
        </p:xfrm>
        <a:graphic>
          <a:graphicData uri="http://schemas.openxmlformats.org/drawingml/2006/table">
            <a:tbl>
              <a:tblPr firstRow="1" bandRow="1">
                <a:tableStyleId>{5940675A-B579-460E-94D1-54222C63F5DA}</a:tableStyleId>
              </a:tblPr>
              <a:tblGrid>
                <a:gridCol w="1749552">
                  <a:extLst>
                    <a:ext uri="{9D8B030D-6E8A-4147-A177-3AD203B41FA5}">
                      <a16:colId xmlns:a16="http://schemas.microsoft.com/office/drawing/2014/main" val="3579630557"/>
                    </a:ext>
                  </a:extLst>
                </a:gridCol>
                <a:gridCol w="5248656">
                  <a:extLst>
                    <a:ext uri="{9D8B030D-6E8A-4147-A177-3AD203B41FA5}">
                      <a16:colId xmlns:a16="http://schemas.microsoft.com/office/drawing/2014/main" val="1840546522"/>
                    </a:ext>
                  </a:extLst>
                </a:gridCol>
              </a:tblGrid>
              <a:tr h="155183">
                <a:tc>
                  <a:txBody>
                    <a:bodyPr/>
                    <a:lstStyle/>
                    <a:p>
                      <a:pPr algn="l"/>
                      <a:r>
                        <a:rPr lang="en-IN" sz="1800" b="1" i="0" u="none" strike="noStrike" cap="none" baseline="0" dirty="0" smtClean="0">
                          <a:solidFill>
                            <a:schemeClr val="tx1"/>
                          </a:solidFill>
                          <a:latin typeface="Consolas" panose="020B0609020204030204" pitchFamily="49" charset="0"/>
                          <a:ea typeface="+mn-ea"/>
                          <a:cs typeface="+mn-cs"/>
                          <a:sym typeface="Arial"/>
                        </a:rPr>
                        <a:t>Panel</a:t>
                      </a:r>
                      <a:r>
                        <a:rPr lang="en-IN" sz="1800" b="1" i="0" u="none" strike="noStrike" cap="none" baseline="0" dirty="0" smtClean="0">
                          <a:solidFill>
                            <a:schemeClr val="tx1"/>
                          </a:solidFill>
                          <a:latin typeface="+mn-lt"/>
                          <a:ea typeface="+mn-ea"/>
                          <a:cs typeface="+mn-cs"/>
                          <a:sym typeface="Arial"/>
                        </a:rPr>
                        <a:t> properties</a:t>
                      </a:r>
                      <a:endParaRPr lang="en-IN" sz="1800" b="1" dirty="0"/>
                    </a:p>
                  </a:txBody>
                  <a:tcPr anchor="b"/>
                </a:tc>
                <a:tc>
                  <a:txBody>
                    <a:bodyPr/>
                    <a:lstStyle/>
                    <a:p>
                      <a:pPr algn="l"/>
                      <a:r>
                        <a:rPr lang="en-IN" sz="1800" b="1" i="0" u="none" strike="noStrike" cap="none" baseline="0" dirty="0" smtClean="0">
                          <a:solidFill>
                            <a:schemeClr val="tx1"/>
                          </a:solidFill>
                          <a:latin typeface="+mn-lt"/>
                          <a:ea typeface="+mn-ea"/>
                          <a:cs typeface="+mn-cs"/>
                          <a:sym typeface="Arial"/>
                        </a:rPr>
                        <a:t>Description</a:t>
                      </a:r>
                      <a:endParaRPr lang="en-IN" sz="1800" b="1" dirty="0"/>
                    </a:p>
                  </a:txBody>
                  <a:tcPr anchor="b"/>
                </a:tc>
                <a:extLst>
                  <a:ext uri="{0D108BD9-81ED-4DB2-BD59-A6C34878D82A}">
                    <a16:rowId xmlns:a16="http://schemas.microsoft.com/office/drawing/2014/main" val="3912238894"/>
                  </a:ext>
                </a:extLst>
              </a:tr>
              <a:tr h="221691">
                <a:tc>
                  <a:txBody>
                    <a:bodyPr/>
                    <a:lstStyle/>
                    <a:p>
                      <a:pPr algn="l"/>
                      <a:r>
                        <a:rPr lang="en-IN" sz="1800" b="0" i="0" u="none" strike="noStrike" cap="none" dirty="0" smtClean="0">
                          <a:solidFill>
                            <a:schemeClr val="dk1"/>
                          </a:solidFill>
                          <a:latin typeface="Consolas" panose="020B0609020204030204" pitchFamily="49" charset="0"/>
                          <a:ea typeface="Arial"/>
                          <a:cs typeface="Arial"/>
                          <a:sym typeface="Arial"/>
                        </a:rPr>
                        <a:t>AutoScroll</a:t>
                      </a:r>
                      <a:endParaRPr lang="en-IN" sz="18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pPr algn="l"/>
                      <a:r>
                        <a:rPr lang="en-IN" sz="1800" b="0" i="0" u="none" strike="noStrike" cap="none" baseline="0" dirty="0" smtClean="0">
                          <a:solidFill>
                            <a:schemeClr val="tx1"/>
                          </a:solidFill>
                          <a:latin typeface="+mn-lt"/>
                          <a:ea typeface="+mn-ea"/>
                          <a:cs typeface="+mn-cs"/>
                          <a:sym typeface="Arial"/>
                        </a:rPr>
                        <a:t>Indicates whether scrollbars appear when the </a:t>
                      </a:r>
                      <a:r>
                        <a:rPr lang="en-IN" sz="1800" b="0" i="0" u="none" strike="noStrike" cap="none" dirty="0" smtClean="0">
                          <a:solidFill>
                            <a:schemeClr val="dk1"/>
                          </a:solidFill>
                          <a:latin typeface="Consolas" panose="020B0609020204030204" pitchFamily="49" charset="0"/>
                          <a:ea typeface="Arial"/>
                          <a:cs typeface="Arial"/>
                          <a:sym typeface="Arial"/>
                        </a:rPr>
                        <a:t>Panel</a:t>
                      </a:r>
                      <a:r>
                        <a:rPr lang="en-IN" sz="1800" b="0" i="0" u="none" strike="noStrike" cap="none" baseline="0" dirty="0" smtClean="0">
                          <a:solidFill>
                            <a:schemeClr val="tx1"/>
                          </a:solidFill>
                          <a:latin typeface="+mn-lt"/>
                          <a:ea typeface="+mn-ea"/>
                          <a:cs typeface="+mn-cs"/>
                          <a:sym typeface="Arial"/>
                        </a:rPr>
                        <a:t> is too small to display all of its controls. The default value is </a:t>
                      </a:r>
                      <a:r>
                        <a:rPr lang="en-IN" sz="1800" b="0" i="0" u="none" strike="noStrike" cap="none" dirty="0" smtClean="0">
                          <a:solidFill>
                            <a:schemeClr val="dk1"/>
                          </a:solidFill>
                          <a:latin typeface="Consolas" panose="020B0609020204030204" pitchFamily="49" charset="0"/>
                          <a:ea typeface="Arial"/>
                          <a:cs typeface="Arial"/>
                          <a:sym typeface="Arial"/>
                        </a:rPr>
                        <a:t>false</a:t>
                      </a:r>
                      <a:r>
                        <a:rPr lang="en-IN" sz="1800" b="0" i="0" u="none" strike="noStrike" cap="none" baseline="0" dirty="0" smtClean="0">
                          <a:solidFill>
                            <a:schemeClr val="tx1"/>
                          </a:solidFill>
                          <a:latin typeface="+mn-lt"/>
                          <a:ea typeface="+mn-ea"/>
                          <a:cs typeface="+mn-cs"/>
                          <a:sym typeface="Arial"/>
                        </a:rPr>
                        <a:t>.</a:t>
                      </a:r>
                      <a:endParaRPr lang="en-IN" sz="1800" b="0" dirty="0"/>
                    </a:p>
                  </a:txBody>
                  <a:tcPr/>
                </a:tc>
                <a:extLst>
                  <a:ext uri="{0D108BD9-81ED-4DB2-BD59-A6C34878D82A}">
                    <a16:rowId xmlns:a16="http://schemas.microsoft.com/office/drawing/2014/main" val="1934949148"/>
                  </a:ext>
                </a:extLst>
              </a:tr>
              <a:tr h="221691">
                <a:tc>
                  <a:txBody>
                    <a:bodyPr/>
                    <a:lstStyle/>
                    <a:p>
                      <a:pPr algn="l"/>
                      <a:r>
                        <a:rPr lang="en-IN" sz="1800" b="0" i="0" u="none" strike="noStrike" cap="none" dirty="0" smtClean="0">
                          <a:solidFill>
                            <a:schemeClr val="dk1"/>
                          </a:solidFill>
                          <a:latin typeface="Consolas" panose="020B0609020204030204" pitchFamily="49" charset="0"/>
                          <a:ea typeface="Arial"/>
                          <a:cs typeface="Arial"/>
                          <a:sym typeface="Arial"/>
                        </a:rPr>
                        <a:t>BorderStyle</a:t>
                      </a:r>
                      <a:endParaRPr lang="en-IN" sz="18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pPr algn="l"/>
                      <a:r>
                        <a:rPr lang="en-IN" sz="1800" b="0" i="0" u="none" strike="noStrike" cap="none" baseline="0" dirty="0" smtClean="0">
                          <a:solidFill>
                            <a:schemeClr val="tx1"/>
                          </a:solidFill>
                          <a:latin typeface="+mn-lt"/>
                          <a:ea typeface="+mn-ea"/>
                          <a:cs typeface="+mn-cs"/>
                          <a:sym typeface="Arial"/>
                        </a:rPr>
                        <a:t>Sets the border of the </a:t>
                      </a:r>
                      <a:r>
                        <a:rPr lang="en-IN" sz="1800" b="0" i="0" u="none" strike="noStrike" cap="none" dirty="0" smtClean="0">
                          <a:solidFill>
                            <a:schemeClr val="dk1"/>
                          </a:solidFill>
                          <a:latin typeface="Consolas" panose="020B0609020204030204" pitchFamily="49" charset="0"/>
                          <a:ea typeface="Arial"/>
                          <a:cs typeface="Arial"/>
                          <a:sym typeface="Arial"/>
                        </a:rPr>
                        <a:t>Panel</a:t>
                      </a:r>
                      <a:r>
                        <a:rPr lang="en-IN" sz="1800" b="1" i="0" u="none" strike="noStrike" cap="none" baseline="0" dirty="0" smtClean="0">
                          <a:solidFill>
                            <a:schemeClr val="tx1"/>
                          </a:solidFill>
                          <a:latin typeface="+mn-lt"/>
                          <a:ea typeface="+mn-ea"/>
                          <a:cs typeface="+mn-cs"/>
                          <a:sym typeface="Arial"/>
                        </a:rPr>
                        <a:t>. </a:t>
                      </a:r>
                      <a:r>
                        <a:rPr lang="en-IN" sz="1800" b="0" i="0" u="none" strike="noStrike" cap="none" baseline="0" dirty="0" smtClean="0">
                          <a:solidFill>
                            <a:schemeClr val="tx1"/>
                          </a:solidFill>
                          <a:latin typeface="+mn-lt"/>
                          <a:ea typeface="+mn-ea"/>
                          <a:cs typeface="+mn-cs"/>
                          <a:sym typeface="Arial"/>
                        </a:rPr>
                        <a:t>The default value is </a:t>
                      </a:r>
                      <a:r>
                        <a:rPr lang="en-IN" sz="1800" b="0" i="0" u="none" strike="noStrike" cap="none" dirty="0" smtClean="0">
                          <a:solidFill>
                            <a:schemeClr val="dk1"/>
                          </a:solidFill>
                          <a:latin typeface="Consolas" panose="020B0609020204030204" pitchFamily="49" charset="0"/>
                          <a:ea typeface="Arial"/>
                          <a:cs typeface="Arial"/>
                          <a:sym typeface="Arial"/>
                        </a:rPr>
                        <a:t>None</a:t>
                      </a:r>
                      <a:r>
                        <a:rPr lang="en-IN" sz="1800" b="1" i="0" u="none" strike="noStrike" cap="none" baseline="0" dirty="0" smtClean="0">
                          <a:solidFill>
                            <a:schemeClr val="tx1"/>
                          </a:solidFill>
                          <a:latin typeface="+mn-lt"/>
                          <a:ea typeface="+mn-ea"/>
                          <a:cs typeface="+mn-cs"/>
                          <a:sym typeface="Arial"/>
                        </a:rPr>
                        <a:t>; </a:t>
                      </a:r>
                      <a:r>
                        <a:rPr lang="en-IN" sz="1800" b="0" i="0" u="none" strike="noStrike" cap="none" baseline="0" dirty="0" smtClean="0">
                          <a:solidFill>
                            <a:schemeClr val="tx1"/>
                          </a:solidFill>
                          <a:latin typeface="+mn-lt"/>
                          <a:ea typeface="+mn-ea"/>
                          <a:cs typeface="+mn-cs"/>
                          <a:sym typeface="Arial"/>
                        </a:rPr>
                        <a:t>other options are </a:t>
                      </a:r>
                      <a:r>
                        <a:rPr lang="en-IN" sz="1800" b="0" i="0" u="none" strike="noStrike" cap="none" dirty="0" smtClean="0">
                          <a:solidFill>
                            <a:schemeClr val="dk1"/>
                          </a:solidFill>
                          <a:latin typeface="Consolas" panose="020B0609020204030204" pitchFamily="49" charset="0"/>
                          <a:ea typeface="Arial"/>
                          <a:cs typeface="Arial"/>
                          <a:sym typeface="Arial"/>
                        </a:rPr>
                        <a:t>Fixed3D</a:t>
                      </a:r>
                      <a:r>
                        <a:rPr lang="en-IN" sz="1800" b="0" i="0" u="none" strike="noStrike" cap="none" baseline="0" dirty="0" smtClean="0">
                          <a:solidFill>
                            <a:schemeClr val="tx1"/>
                          </a:solidFill>
                          <a:latin typeface="+mn-lt"/>
                          <a:ea typeface="+mn-ea"/>
                          <a:cs typeface="+mn-cs"/>
                          <a:sym typeface="Arial"/>
                        </a:rPr>
                        <a:t> and </a:t>
                      </a:r>
                      <a:r>
                        <a:rPr lang="en-IN" sz="1800" b="0" i="0" u="none" strike="noStrike" cap="none" dirty="0" smtClean="0">
                          <a:solidFill>
                            <a:schemeClr val="dk1"/>
                          </a:solidFill>
                          <a:latin typeface="Consolas" panose="020B0609020204030204" pitchFamily="49" charset="0"/>
                          <a:ea typeface="Arial"/>
                          <a:cs typeface="Arial"/>
                          <a:sym typeface="Arial"/>
                        </a:rPr>
                        <a:t>FixedSingle</a:t>
                      </a:r>
                      <a:r>
                        <a:rPr lang="en-IN" sz="1800" b="0" i="0" u="none" strike="noStrike" cap="none" baseline="0" dirty="0" smtClean="0">
                          <a:solidFill>
                            <a:schemeClr val="tx1"/>
                          </a:solidFill>
                          <a:latin typeface="+mn-lt"/>
                          <a:ea typeface="+mn-ea"/>
                          <a:cs typeface="+mn-cs"/>
                          <a:sym typeface="Arial"/>
                        </a:rPr>
                        <a:t>.</a:t>
                      </a:r>
                      <a:endParaRPr lang="en-IN" sz="1800" b="0" dirty="0"/>
                    </a:p>
                  </a:txBody>
                  <a:tcPr/>
                </a:tc>
                <a:extLst>
                  <a:ext uri="{0D108BD9-81ED-4DB2-BD59-A6C34878D82A}">
                    <a16:rowId xmlns:a16="http://schemas.microsoft.com/office/drawing/2014/main" val="2106551268"/>
                  </a:ext>
                </a:extLst>
              </a:tr>
              <a:tr h="0">
                <a:tc>
                  <a:txBody>
                    <a:bodyPr/>
                    <a:lstStyle/>
                    <a:p>
                      <a:pPr algn="l"/>
                      <a:r>
                        <a:rPr lang="en-IN" sz="1800" b="0" i="0" u="none" strike="noStrike" cap="none" dirty="0" smtClean="0">
                          <a:solidFill>
                            <a:schemeClr val="dk1"/>
                          </a:solidFill>
                          <a:latin typeface="Consolas" panose="020B0609020204030204" pitchFamily="49" charset="0"/>
                          <a:ea typeface="Arial"/>
                          <a:cs typeface="Arial"/>
                          <a:sym typeface="Arial"/>
                        </a:rPr>
                        <a:t>Controls</a:t>
                      </a:r>
                      <a:endParaRPr lang="en-IN" sz="18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pPr algn="l"/>
                      <a:r>
                        <a:rPr lang="en-IN" sz="1800" b="0" i="0" u="none" strike="noStrike" cap="none" baseline="0" dirty="0" smtClean="0">
                          <a:solidFill>
                            <a:schemeClr val="tx1"/>
                          </a:solidFill>
                          <a:latin typeface="+mn-lt"/>
                          <a:ea typeface="+mn-ea"/>
                          <a:cs typeface="+mn-cs"/>
                          <a:sym typeface="Arial"/>
                        </a:rPr>
                        <a:t>The set of controls that the </a:t>
                      </a:r>
                      <a:r>
                        <a:rPr lang="en-IN" sz="1800" b="0" i="0" u="none" strike="noStrike" cap="none" dirty="0" smtClean="0">
                          <a:solidFill>
                            <a:schemeClr val="dk1"/>
                          </a:solidFill>
                          <a:latin typeface="Consolas" panose="020B0609020204030204" pitchFamily="49" charset="0"/>
                          <a:ea typeface="Arial"/>
                          <a:cs typeface="Arial"/>
                          <a:sym typeface="Arial"/>
                        </a:rPr>
                        <a:t>Panel</a:t>
                      </a:r>
                      <a:r>
                        <a:rPr lang="en-IN" sz="1800" b="1" i="0" u="none" strike="noStrike" cap="none" baseline="0" dirty="0" smtClean="0">
                          <a:solidFill>
                            <a:schemeClr val="tx1"/>
                          </a:solidFill>
                          <a:latin typeface="+mn-lt"/>
                          <a:ea typeface="+mn-ea"/>
                          <a:cs typeface="+mn-cs"/>
                          <a:sym typeface="Arial"/>
                        </a:rPr>
                        <a:t> </a:t>
                      </a:r>
                      <a:r>
                        <a:rPr lang="en-IN" sz="1800" b="0" i="0" u="none" strike="noStrike" cap="none" baseline="0" dirty="0" smtClean="0">
                          <a:solidFill>
                            <a:schemeClr val="tx1"/>
                          </a:solidFill>
                          <a:latin typeface="+mn-lt"/>
                          <a:ea typeface="+mn-ea"/>
                          <a:cs typeface="+mn-cs"/>
                          <a:sym typeface="Arial"/>
                        </a:rPr>
                        <a:t>contains.</a:t>
                      </a:r>
                      <a:endParaRPr lang="en-IN" sz="1800" dirty="0"/>
                    </a:p>
                  </a:txBody>
                  <a:tcPr/>
                </a:tc>
                <a:extLst>
                  <a:ext uri="{0D108BD9-81ED-4DB2-BD59-A6C34878D82A}">
                    <a16:rowId xmlns:a16="http://schemas.microsoft.com/office/drawing/2014/main" val="509112026"/>
                  </a:ext>
                </a:extLst>
              </a:tr>
            </a:tbl>
          </a:graphicData>
        </a:graphic>
      </p:graphicFrame>
    </p:spTree>
    <p:extLst>
      <p:ext uri="{BB962C8B-B14F-4D97-AF65-F5344CB8AC3E}">
        <p14:creationId xmlns:p14="http://schemas.microsoft.com/office/powerpoint/2010/main" val="8215050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Look-and-Feel Observation 14.3</a:t>
            </a:r>
            <a:endParaRPr lang="en-US" dirty="0"/>
          </a:p>
        </p:txBody>
      </p:sp>
      <p:sp>
        <p:nvSpPr>
          <p:cNvPr id="3" name="Text Placeholder 2"/>
          <p:cNvSpPr>
            <a:spLocks noGrp="1"/>
          </p:cNvSpPr>
          <p:nvPr>
            <p:ph type="body" idx="1"/>
          </p:nvPr>
        </p:nvSpPr>
        <p:spPr/>
        <p:txBody>
          <a:bodyPr/>
          <a:lstStyle/>
          <a:p>
            <a:pPr marL="0" indent="0">
              <a:buNone/>
            </a:pPr>
            <a:r>
              <a:rPr lang="en-IN" sz="2400" dirty="0">
                <a:latin typeface="+mn-lt"/>
              </a:rPr>
              <a:t>You can organize a </a:t>
            </a:r>
            <a:r>
              <a:rPr lang="en-IN" sz="2400" dirty="0" smtClean="0">
                <a:latin typeface="+mn-lt"/>
              </a:rPr>
              <a:t>G</a:t>
            </a:r>
            <a:r>
              <a:rPr lang="en-IN" sz="100" dirty="0" smtClean="0">
                <a:latin typeface="+mn-lt"/>
              </a:rPr>
              <a:t> </a:t>
            </a:r>
            <a:r>
              <a:rPr lang="en-IN" sz="2400" dirty="0" smtClean="0">
                <a:latin typeface="+mn-lt"/>
              </a:rPr>
              <a:t>U</a:t>
            </a:r>
            <a:r>
              <a:rPr lang="en-IN" sz="100" dirty="0" smtClean="0">
                <a:latin typeface="+mn-lt"/>
              </a:rPr>
              <a:t> </a:t>
            </a:r>
            <a:r>
              <a:rPr lang="en-IN" sz="2400" dirty="0" smtClean="0">
                <a:latin typeface="+mn-lt"/>
              </a:rPr>
              <a:t>I </a:t>
            </a:r>
            <a:r>
              <a:rPr lang="en-IN" sz="2400" dirty="0">
                <a:latin typeface="+mn-lt"/>
              </a:rPr>
              <a:t>by anchoring and docking controls inside a </a:t>
            </a:r>
            <a:r>
              <a:rPr lang="en-IN" sz="2400" dirty="0">
                <a:latin typeface="Consolas" panose="020B0609020204030204" pitchFamily="49" charset="0"/>
              </a:rPr>
              <a:t>GroupBox</a:t>
            </a:r>
            <a:r>
              <a:rPr lang="en-IN" sz="2400" dirty="0">
                <a:latin typeface="+mn-lt"/>
              </a:rPr>
              <a:t> or </a:t>
            </a:r>
            <a:r>
              <a:rPr lang="en-IN" sz="2400" dirty="0">
                <a:latin typeface="Consolas" panose="020B0609020204030204" pitchFamily="49" charset="0"/>
              </a:rPr>
              <a:t>Panel</a:t>
            </a:r>
            <a:r>
              <a:rPr lang="en-IN" sz="2400" dirty="0" smtClean="0">
                <a:latin typeface="+mn-lt"/>
              </a:rPr>
              <a:t>. The </a:t>
            </a:r>
            <a:r>
              <a:rPr lang="en-IN" sz="2400" dirty="0">
                <a:latin typeface="Consolas" panose="020B0609020204030204" pitchFamily="49" charset="0"/>
              </a:rPr>
              <a:t>GroupBox</a:t>
            </a:r>
            <a:r>
              <a:rPr lang="en-IN" sz="2400" dirty="0">
                <a:latin typeface="+mn-lt"/>
              </a:rPr>
              <a:t> or</a:t>
            </a:r>
            <a:r>
              <a:rPr lang="en-IN" sz="2400" b="1" dirty="0">
                <a:latin typeface="+mn-lt"/>
              </a:rPr>
              <a:t> </a:t>
            </a:r>
            <a:r>
              <a:rPr lang="en-IN" sz="2400" dirty="0">
                <a:latin typeface="Consolas" panose="020B0609020204030204" pitchFamily="49" charset="0"/>
              </a:rPr>
              <a:t>Panel</a:t>
            </a:r>
            <a:r>
              <a:rPr lang="en-IN" sz="2400" b="1" dirty="0">
                <a:latin typeface="+mn-lt"/>
              </a:rPr>
              <a:t> </a:t>
            </a:r>
            <a:r>
              <a:rPr lang="en-IN" sz="2400" dirty="0">
                <a:latin typeface="+mn-lt"/>
              </a:rPr>
              <a:t>then can be anchored or docked inside a </a:t>
            </a:r>
            <a:r>
              <a:rPr lang="en-IN" sz="2400" dirty="0">
                <a:latin typeface="Consolas" panose="020B0609020204030204" pitchFamily="49" charset="0"/>
              </a:rPr>
              <a:t>Form</a:t>
            </a:r>
            <a:r>
              <a:rPr lang="en-IN" sz="2400" b="1" dirty="0">
                <a:latin typeface="+mn-lt"/>
              </a:rPr>
              <a:t>. </a:t>
            </a:r>
            <a:r>
              <a:rPr lang="en-IN" sz="2400" dirty="0">
                <a:latin typeface="+mn-lt"/>
              </a:rPr>
              <a:t>This divides </a:t>
            </a:r>
            <a:r>
              <a:rPr lang="en-IN" sz="2400" dirty="0" smtClean="0">
                <a:latin typeface="+mn-lt"/>
              </a:rPr>
              <a:t>controls into </a:t>
            </a:r>
            <a:r>
              <a:rPr lang="en-IN" sz="2400" dirty="0">
                <a:latin typeface="+mn-lt"/>
              </a:rPr>
              <a:t>functional “groups” that can be arranged easily.</a:t>
            </a:r>
            <a:endParaRPr lang="en-US" sz="2400" dirty="0">
              <a:latin typeface="+mn-lt"/>
            </a:endParaRPr>
          </a:p>
        </p:txBody>
      </p:sp>
    </p:spTree>
    <p:extLst>
      <p:ext uri="{BB962C8B-B14F-4D97-AF65-F5344CB8AC3E}">
        <p14:creationId xmlns:p14="http://schemas.microsoft.com/office/powerpoint/2010/main" val="3791637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14.6</a:t>
            </a:r>
            <a:r>
              <a:rPr lang="en-US" dirty="0"/>
              <a:t> GroupBoxes and </a:t>
            </a:r>
            <a:r>
              <a:rPr lang="en-US" dirty="0" smtClean="0"/>
              <a:t>Panels </a:t>
            </a:r>
            <a:r>
              <a:rPr lang="en-US" sz="2000" b="0" dirty="0"/>
              <a:t>(1 of 2)</a:t>
            </a:r>
            <a:endParaRPr lang="en-US" sz="2000" dirty="0"/>
          </a:p>
        </p:txBody>
      </p:sp>
      <p:sp>
        <p:nvSpPr>
          <p:cNvPr id="3" name="Text Placeholder 2"/>
          <p:cNvSpPr>
            <a:spLocks noGrp="1"/>
          </p:cNvSpPr>
          <p:nvPr>
            <p:ph type="body" idx="1"/>
          </p:nvPr>
        </p:nvSpPr>
        <p:spPr/>
        <p:txBody>
          <a:bodyPr/>
          <a:lstStyle/>
          <a:p>
            <a:r>
              <a:rPr lang="en-US" altLang="en-US" sz="2400" dirty="0">
                <a:latin typeface="+mn-lt"/>
              </a:rPr>
              <a:t>To create a </a:t>
            </a:r>
            <a:r>
              <a:rPr lang="en-US" altLang="en-US" sz="2400" dirty="0">
                <a:latin typeface="Consolas" panose="020B0609020204030204" pitchFamily="49" charset="0"/>
              </a:rPr>
              <a:t>GroupBox</a:t>
            </a:r>
            <a:r>
              <a:rPr lang="en-US" altLang="en-US" sz="2400" dirty="0">
                <a:latin typeface="+mn-lt"/>
              </a:rPr>
              <a:t> or </a:t>
            </a:r>
            <a:r>
              <a:rPr lang="en-US" altLang="en-US" sz="2400" dirty="0">
                <a:latin typeface="Consolas" panose="020B0609020204030204" pitchFamily="49" charset="0"/>
              </a:rPr>
              <a:t>Panel</a:t>
            </a:r>
            <a:r>
              <a:rPr lang="en-US" altLang="en-US" sz="2400" b="1" dirty="0">
                <a:latin typeface="+mn-lt"/>
              </a:rPr>
              <a:t>, </a:t>
            </a:r>
            <a:r>
              <a:rPr lang="en-US" altLang="en-US" sz="2400" dirty="0">
                <a:latin typeface="+mn-lt"/>
              </a:rPr>
              <a:t>drag its icon from the </a:t>
            </a:r>
            <a:r>
              <a:rPr lang="en-US" altLang="en-US" sz="2400" dirty="0">
                <a:latin typeface="Consolas" panose="020B0609020204030204" pitchFamily="49" charset="0"/>
              </a:rPr>
              <a:t>Toolbox</a:t>
            </a:r>
            <a:r>
              <a:rPr lang="en-US" altLang="en-US" sz="2400" b="1" dirty="0">
                <a:latin typeface="+mn-lt"/>
              </a:rPr>
              <a:t> </a:t>
            </a:r>
            <a:r>
              <a:rPr lang="en-US" altLang="en-US" sz="2400" dirty="0">
                <a:latin typeface="+mn-lt"/>
              </a:rPr>
              <a:t>onto a </a:t>
            </a:r>
            <a:r>
              <a:rPr lang="en-US" altLang="en-US" sz="2400" dirty="0">
                <a:latin typeface="Consolas" panose="020B0609020204030204" pitchFamily="49" charset="0"/>
              </a:rPr>
              <a:t>Form</a:t>
            </a:r>
            <a:r>
              <a:rPr lang="en-US" altLang="en-US" sz="2400" dirty="0">
                <a:latin typeface="+mn-lt"/>
              </a:rPr>
              <a:t>.</a:t>
            </a:r>
          </a:p>
          <a:p>
            <a:r>
              <a:rPr lang="en-US" altLang="en-US" sz="2400" dirty="0">
                <a:latin typeface="+mn-lt"/>
              </a:rPr>
              <a:t>Then, drag new controls from the </a:t>
            </a:r>
            <a:r>
              <a:rPr lang="en-US" altLang="en-US" sz="2400" dirty="0">
                <a:latin typeface="Consolas" panose="020B0609020204030204" pitchFamily="49" charset="0"/>
              </a:rPr>
              <a:t>Toolbox</a:t>
            </a:r>
            <a:r>
              <a:rPr lang="en-US" altLang="en-US" sz="2400" dirty="0">
                <a:latin typeface="+mn-lt"/>
              </a:rPr>
              <a:t> directly into the </a:t>
            </a:r>
            <a:r>
              <a:rPr lang="en-US" altLang="en-US" sz="2400" dirty="0">
                <a:latin typeface="Consolas" panose="020B0609020204030204" pitchFamily="49" charset="0"/>
              </a:rPr>
              <a:t>GroupBox</a:t>
            </a:r>
            <a:r>
              <a:rPr lang="en-US" altLang="en-US" sz="2400" dirty="0">
                <a:latin typeface="+mn-lt"/>
              </a:rPr>
              <a:t> or </a:t>
            </a:r>
            <a:r>
              <a:rPr lang="en-US" altLang="en-US" sz="2400" dirty="0">
                <a:latin typeface="Consolas" panose="020B0609020204030204" pitchFamily="49" charset="0"/>
              </a:rPr>
              <a:t>Panel</a:t>
            </a:r>
            <a:r>
              <a:rPr lang="en-US" altLang="en-US" sz="2400" dirty="0">
                <a:latin typeface="+mn-lt"/>
              </a:rPr>
              <a:t>.</a:t>
            </a:r>
          </a:p>
          <a:p>
            <a:r>
              <a:rPr lang="en-US" altLang="en-US" sz="2400" dirty="0">
                <a:latin typeface="+mn-lt"/>
              </a:rPr>
              <a:t>To enable the scrollbars, set the </a:t>
            </a:r>
            <a:r>
              <a:rPr lang="en-US" altLang="en-US" sz="2400" dirty="0">
                <a:latin typeface="Consolas" panose="020B0609020204030204" pitchFamily="49" charset="0"/>
              </a:rPr>
              <a:t>Panel</a:t>
            </a:r>
            <a:r>
              <a:rPr lang="en-US" altLang="en-US" sz="2400" dirty="0">
                <a:latin typeface="+mn-lt"/>
              </a:rPr>
              <a:t>’s</a:t>
            </a:r>
            <a:r>
              <a:rPr lang="en-US" altLang="en-US" sz="2400" dirty="0">
                <a:latin typeface="Consolas" panose="020B0609020204030204" pitchFamily="49" charset="0"/>
              </a:rPr>
              <a:t> AutoScroll </a:t>
            </a:r>
            <a:r>
              <a:rPr lang="en-US" altLang="en-US" sz="2400" dirty="0">
                <a:latin typeface="+mn-lt"/>
              </a:rPr>
              <a:t>property to </a:t>
            </a:r>
            <a:r>
              <a:rPr lang="en-US" altLang="en-US" sz="2400" dirty="0">
                <a:latin typeface="Consolas" panose="020B0609020204030204" pitchFamily="49" charset="0"/>
              </a:rPr>
              <a:t>true</a:t>
            </a:r>
            <a:r>
              <a:rPr lang="en-US" altLang="en-US" sz="2400" dirty="0">
                <a:latin typeface="+mn-lt"/>
              </a:rPr>
              <a:t>.</a:t>
            </a:r>
          </a:p>
          <a:p>
            <a:r>
              <a:rPr lang="en-US" altLang="en-US" sz="2400" dirty="0">
                <a:latin typeface="+mn-lt"/>
              </a:rPr>
              <a:t>If the </a:t>
            </a:r>
            <a:r>
              <a:rPr lang="en-US" altLang="en-US" sz="2400" dirty="0">
                <a:latin typeface="Consolas" panose="020B0609020204030204" pitchFamily="49" charset="0"/>
              </a:rPr>
              <a:t>Panel</a:t>
            </a:r>
            <a:r>
              <a:rPr lang="en-US" altLang="en-US" sz="2400" dirty="0">
                <a:latin typeface="+mn-lt"/>
              </a:rPr>
              <a:t> cannot display all of its controls, scrollbars appear </a:t>
            </a:r>
            <a:r>
              <a:rPr lang="en-US" altLang="en-US" sz="2400" dirty="0" smtClean="0">
                <a:latin typeface="+mn-lt"/>
              </a:rPr>
              <a:t>(Figure.</a:t>
            </a:r>
            <a:r>
              <a:rPr lang="en-US" altLang="en-US" sz="2400" dirty="0">
                <a:latin typeface="+mn-lt"/>
              </a:rPr>
              <a:t> 14.23</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57879805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smtClean="0"/>
              <a:t>Figure </a:t>
            </a:r>
            <a:r>
              <a:rPr lang="en-IN" dirty="0"/>
              <a:t>14.23 Creating a </a:t>
            </a:r>
            <a:r>
              <a:rPr lang="en-IN" dirty="0">
                <a:latin typeface="Consolas" panose="020B0609020204030204" pitchFamily="49" charset="0"/>
              </a:rPr>
              <a:t>Panel</a:t>
            </a:r>
            <a:r>
              <a:rPr lang="en-IN" dirty="0"/>
              <a:t> with Scrollbars</a:t>
            </a:r>
            <a:endParaRPr lang="en-US" dirty="0"/>
          </a:p>
        </p:txBody>
      </p:sp>
      <p:pic>
        <p:nvPicPr>
          <p:cNvPr id="4" name="Picture 3" descr="Two panel demonstration dialog boxes. The dialog box on the top shows a panel which consists of 8 buttons. The handles are shown on the borders of the panel. The dialog on the bottom shows a smaller, resized panel with the same size button configuration. The panel has scroll bars to move the buttons into view."/>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162" y="1825625"/>
            <a:ext cx="7067677" cy="3206750"/>
          </a:xfrm>
          <a:prstGeom prst="rect">
            <a:avLst/>
          </a:prstGeom>
        </p:spPr>
      </p:pic>
    </p:spTree>
    <p:extLst>
      <p:ext uri="{BB962C8B-B14F-4D97-AF65-F5344CB8AC3E}">
        <p14:creationId xmlns:p14="http://schemas.microsoft.com/office/powerpoint/2010/main" val="18088852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14.6</a:t>
            </a:r>
            <a:r>
              <a:rPr lang="en-US" dirty="0"/>
              <a:t> GroupBoxes and </a:t>
            </a:r>
            <a:r>
              <a:rPr lang="en-US" dirty="0" smtClean="0"/>
              <a:t>Panels </a:t>
            </a:r>
            <a:r>
              <a:rPr lang="en-US" sz="2000" b="0" dirty="0" smtClean="0"/>
              <a:t>(2 </a:t>
            </a:r>
            <a:r>
              <a:rPr lang="en-US" sz="2000" b="0" dirty="0"/>
              <a:t>of 2)</a:t>
            </a:r>
            <a:endParaRPr lang="en-US" sz="2000" dirty="0"/>
          </a:p>
        </p:txBody>
      </p:sp>
      <p:sp>
        <p:nvSpPr>
          <p:cNvPr id="3" name="Text Placeholder 2"/>
          <p:cNvSpPr>
            <a:spLocks noGrp="1"/>
          </p:cNvSpPr>
          <p:nvPr>
            <p:ph type="body" idx="1"/>
          </p:nvPr>
        </p:nvSpPr>
        <p:spPr/>
        <p:txBody>
          <a:bodyPr/>
          <a:lstStyle/>
          <a:p>
            <a:r>
              <a:rPr lang="en-US" altLang="en-US" sz="2400" dirty="0">
                <a:latin typeface="+mn-lt"/>
              </a:rPr>
              <a:t>The program in </a:t>
            </a:r>
            <a:r>
              <a:rPr lang="en-US" altLang="en-US" sz="2400" dirty="0" smtClean="0">
                <a:latin typeface="+mn-lt"/>
              </a:rPr>
              <a:t>Figure.</a:t>
            </a:r>
            <a:r>
              <a:rPr lang="en-US" altLang="en-US" sz="2400" dirty="0">
                <a:latin typeface="+mn-lt"/>
              </a:rPr>
              <a:t> 14.24 uses a </a:t>
            </a:r>
            <a:r>
              <a:rPr lang="en-US" altLang="en-US" sz="2400" dirty="0">
                <a:latin typeface="Consolas" panose="020B0609020204030204" pitchFamily="49" charset="0"/>
              </a:rPr>
              <a:t>GroupBox</a:t>
            </a:r>
            <a:r>
              <a:rPr lang="en-US" altLang="en-US" sz="2400" dirty="0">
                <a:latin typeface="+mn-lt"/>
              </a:rPr>
              <a:t> and a </a:t>
            </a:r>
            <a:r>
              <a:rPr lang="en-US" altLang="en-US" sz="2400" dirty="0">
                <a:latin typeface="Consolas" panose="020B0609020204030204" pitchFamily="49" charset="0"/>
              </a:rPr>
              <a:t>Panel</a:t>
            </a:r>
            <a:r>
              <a:rPr lang="en-US" altLang="en-US" sz="2400" dirty="0">
                <a:latin typeface="+mn-lt"/>
              </a:rPr>
              <a:t> to arrange </a:t>
            </a:r>
            <a:r>
              <a:rPr lang="en-US" altLang="en-US" sz="2400" dirty="0">
                <a:latin typeface="Consolas" panose="020B0609020204030204" pitchFamily="49" charset="0"/>
              </a:rPr>
              <a:t>Button</a:t>
            </a:r>
            <a:r>
              <a:rPr lang="en-US" altLang="en-US" sz="2400" dirty="0">
                <a:latin typeface="+mn-lt"/>
              </a:rPr>
              <a:t>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4439836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Look-and-Feel Observation 14.1</a:t>
            </a:r>
          </a:p>
        </p:txBody>
      </p:sp>
      <p:sp>
        <p:nvSpPr>
          <p:cNvPr id="3" name="Text Placeholder 2"/>
          <p:cNvSpPr>
            <a:spLocks noGrp="1"/>
          </p:cNvSpPr>
          <p:nvPr>
            <p:ph type="body" idx="1"/>
          </p:nvPr>
        </p:nvSpPr>
        <p:spPr/>
        <p:txBody>
          <a:bodyPr/>
          <a:lstStyle/>
          <a:p>
            <a:pPr marL="0" indent="0">
              <a:buNone/>
            </a:pPr>
            <a:r>
              <a:rPr lang="en-US" sz="2400" dirty="0">
                <a:latin typeface="+mn-lt"/>
              </a:rPr>
              <a:t>Consistent user interfaces enable a user to learn new apps more quickly because the </a:t>
            </a:r>
            <a:r>
              <a:rPr lang="en-US" sz="2400" dirty="0" smtClean="0">
                <a:latin typeface="+mn-lt"/>
              </a:rPr>
              <a:t>apps have </a:t>
            </a:r>
            <a:r>
              <a:rPr lang="en-US" sz="2400" dirty="0">
                <a:latin typeface="+mn-lt"/>
              </a:rPr>
              <a:t>the same “look” and “feel</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41569609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smtClean="0"/>
              <a:t>Figure 14.24 </a:t>
            </a:r>
            <a:r>
              <a:rPr lang="en-IN" dirty="0"/>
              <a:t>Using </a:t>
            </a:r>
            <a:r>
              <a:rPr lang="en-IN" dirty="0">
                <a:latin typeface="Consolas" panose="020B0609020204030204" pitchFamily="49" charset="0"/>
              </a:rPr>
              <a:t>GroupBoxe</a:t>
            </a:r>
            <a:r>
              <a:rPr lang="en-IN" dirty="0"/>
              <a:t>s and </a:t>
            </a:r>
            <a:r>
              <a:rPr lang="en-IN" dirty="0">
                <a:latin typeface="Consolas" panose="020B0609020204030204" pitchFamily="49" charset="0"/>
              </a:rPr>
              <a:t>Panel</a:t>
            </a:r>
            <a:r>
              <a:rPr lang="en-IN" dirty="0"/>
              <a:t>s to Arrange </a:t>
            </a:r>
            <a:r>
              <a:rPr lang="en-IN" dirty="0" smtClean="0">
                <a:latin typeface="Consolas" panose="020B0609020204030204" pitchFamily="49" charset="0"/>
              </a:rPr>
              <a:t>Button</a:t>
            </a:r>
            <a:r>
              <a:rPr lang="en-IN" dirty="0" smtClean="0"/>
              <a:t>s </a:t>
            </a:r>
            <a:r>
              <a:rPr lang="en-US" sz="2000" b="0" dirty="0"/>
              <a:t>(1 of </a:t>
            </a:r>
            <a:r>
              <a:rPr lang="en-US" sz="2000" b="0" dirty="0" smtClean="0"/>
              <a:t>3)</a:t>
            </a:r>
            <a:endParaRPr lang="en-US" sz="2000" dirty="0"/>
          </a:p>
        </p:txBody>
      </p:sp>
      <p:pic>
        <p:nvPicPr>
          <p:cNvPr id="5" name="Picture 4" descr="Program code using group boxes and panels to arrange buttons. Line 1: forward slash, forward slash, f i g 14.24, colon, group box panel example form, period, c s. Line 2: forward slash, forward slash, using group boxes and panels to arrange buttons. Line 3: using system, semicolon. Line 4: using system, period, windows, period, forms, semicolon. Line 5: blank. Line 6: namespace group box panel example. Line 7: left brace. Line 8, indented once: forward slash, forward slash, form that displays a group box and a panel. Line 9, indented once: public partial class group box panel example form, colon, form. Line 10, indented once: left brace. Line 11, indented once: forward slash, forward slash, default constructor. Line 12, indented once: public group box panel example form, left parenthesis, right parenthesis. Line 13, indented once: left brace. Line 14, indented twice: initialize component, left parenthesis, right parenthesis, semicolon. Line 15, indented once: right brace. Line 16: blank. Line 17, indented once: forward slash, forward slash, event handler for hi button. Line 18, indented once: private void hi button, underscore, click, left parenthesis, object sender, comma, event a r g s e, right parenthesis. Line 19, indented once: left brace. Line 20, indented twice: message label, period, text = open quotes, hi pressed, close quotes, semicolon, forward slash, forward slash, change text in label. Line 21,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624" y="1656630"/>
            <a:ext cx="7476752" cy="4477256"/>
          </a:xfrm>
          <a:prstGeom prst="rect">
            <a:avLst/>
          </a:prstGeom>
        </p:spPr>
      </p:pic>
    </p:spTree>
    <p:extLst>
      <p:ext uri="{BB962C8B-B14F-4D97-AF65-F5344CB8AC3E}">
        <p14:creationId xmlns:p14="http://schemas.microsoft.com/office/powerpoint/2010/main" val="29682626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14.24 Using </a:t>
            </a:r>
            <a:r>
              <a:rPr lang="en-IN" dirty="0">
                <a:latin typeface="Consolas" panose="020B0609020204030204" pitchFamily="49" charset="0"/>
              </a:rPr>
              <a:t>GroupBoxe</a:t>
            </a:r>
            <a:r>
              <a:rPr lang="en-IN" dirty="0"/>
              <a:t>s and </a:t>
            </a:r>
            <a:r>
              <a:rPr lang="en-IN" dirty="0">
                <a:latin typeface="Consolas" panose="020B0609020204030204" pitchFamily="49" charset="0"/>
              </a:rPr>
              <a:t>Panel</a:t>
            </a:r>
            <a:r>
              <a:rPr lang="en-IN" dirty="0"/>
              <a:t>s to Arrange </a:t>
            </a:r>
            <a:r>
              <a:rPr lang="en-IN" dirty="0">
                <a:latin typeface="Consolas" panose="020B0609020204030204" pitchFamily="49" charset="0"/>
              </a:rPr>
              <a:t>Button</a:t>
            </a:r>
            <a:r>
              <a:rPr lang="en-IN" dirty="0" smtClean="0"/>
              <a:t>s </a:t>
            </a:r>
            <a:r>
              <a:rPr lang="en-US" sz="2000" b="0" dirty="0" smtClean="0"/>
              <a:t>(2 </a:t>
            </a:r>
            <a:r>
              <a:rPr lang="en-US" sz="2000" b="0" dirty="0"/>
              <a:t>of </a:t>
            </a:r>
            <a:r>
              <a:rPr lang="en-US" sz="2000" b="0" dirty="0" smtClean="0"/>
              <a:t>3)</a:t>
            </a:r>
            <a:endParaRPr lang="en-IN" sz="2000" dirty="0"/>
          </a:p>
        </p:txBody>
      </p:sp>
      <p:pic>
        <p:nvPicPr>
          <p:cNvPr id="4" name="Picture 3" descr="Program code using group boxes and panels to arrange buttons. Line 22: blank. Line 23, indented once: forward slash, forward slash, event handler for bye button. Line 24, indented once: private void bye button, underscore, click, left parenthesis, object sender, comma, event a r g s e, right parenthesis. Line 25, indented once: left brace. Line 26, indented twice: message label, period, text = open quotes, bye pressed, close quotes, semicolon, forward slash, forward slash, change text in label. Line 27, indented once: right brace. Line 28: blank. Line 29, indented once: forward slash, forward slash, event handler for far left button. Line 30, indented once: private void left button, underscore, click, left parenthesis, object sender, comma, event a r g s e, right parenthesis. Line 31, indented once: left brace. Line 32, indented twice: message label, period, text =, open quotes, far left pressed, close quotes, semicolon, forward slash, forward slash, change text in label. Line 33, indented once: right brace. Line 34: blank. Line 35, indented twice: forward slash, forward slash, event handler for far right button. Line 36, indented twice: private void right button, underscore, click, left parenthesis, object sender, comma, event a r g s e, right parenthesis. Line 37, indented twice: left brace. Line 38, indented three times: message label, period, text = open quotes, far right pressed, close quotes, semicolon, forward slash, forward slash, change text in label. Line 39, indented twice: right brace. Line 40, indented once: right brace. Line 41: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1828546"/>
            <a:ext cx="7747000" cy="4127500"/>
          </a:xfrm>
          <a:prstGeom prst="rect">
            <a:avLst/>
          </a:prstGeom>
        </p:spPr>
      </p:pic>
    </p:spTree>
    <p:extLst>
      <p:ext uri="{BB962C8B-B14F-4D97-AF65-F5344CB8AC3E}">
        <p14:creationId xmlns:p14="http://schemas.microsoft.com/office/powerpoint/2010/main" val="299122720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14.24 Using </a:t>
            </a:r>
            <a:r>
              <a:rPr lang="en-IN" dirty="0">
                <a:latin typeface="Consolas" panose="020B0609020204030204" pitchFamily="49" charset="0"/>
              </a:rPr>
              <a:t>GroupBoxe</a:t>
            </a:r>
            <a:r>
              <a:rPr lang="en-IN" dirty="0"/>
              <a:t>s and </a:t>
            </a:r>
            <a:r>
              <a:rPr lang="en-IN" dirty="0">
                <a:latin typeface="Consolas" panose="020B0609020204030204" pitchFamily="49" charset="0"/>
              </a:rPr>
              <a:t>Panel</a:t>
            </a:r>
            <a:r>
              <a:rPr lang="en-IN" dirty="0"/>
              <a:t>s to Arrange </a:t>
            </a:r>
            <a:r>
              <a:rPr lang="en-IN" dirty="0">
                <a:latin typeface="Consolas" panose="020B0609020204030204" pitchFamily="49" charset="0"/>
              </a:rPr>
              <a:t>Button</a:t>
            </a:r>
            <a:r>
              <a:rPr lang="en-IN" dirty="0" smtClean="0"/>
              <a:t>s </a:t>
            </a:r>
            <a:r>
              <a:rPr lang="en-US" sz="2000" b="0" dirty="0" smtClean="0"/>
              <a:t>(3 </a:t>
            </a:r>
            <a:r>
              <a:rPr lang="en-US" sz="2000" b="0" dirty="0"/>
              <a:t>of </a:t>
            </a:r>
            <a:r>
              <a:rPr lang="en-US" sz="2000" b="0" dirty="0" smtClean="0"/>
              <a:t>3)</a:t>
            </a:r>
            <a:endParaRPr lang="en-IN" sz="2000" dirty="0"/>
          </a:p>
        </p:txBody>
      </p:sp>
      <p:pic>
        <p:nvPicPr>
          <p:cNvPr id="6" name="Picture 5" descr="A group box and panels dialog box. There are 2 buttons under the heading, main group box. The buttons read, hi, and bye. Below the main group box is a box with 2 buttons that read, far left, and, far right. A mouse hovers over the, hi, button. A field at the bottom of the dialog box reads, hi pressed. In another group box and panels dialog box, the mouse hovers over the, far left, button. The field at the bottom of the dialog box reads, far left pressed. In another group box and panels dialog box, the mouse hovers over the, far right, button. The field at the bottom of the dialog box reads, far right press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867" y="1855911"/>
            <a:ext cx="7842265" cy="2379262"/>
          </a:xfrm>
          <a:prstGeom prst="rect">
            <a:avLst/>
          </a:prstGeom>
        </p:spPr>
      </p:pic>
    </p:spTree>
    <p:extLst>
      <p:ext uri="{BB962C8B-B14F-4D97-AF65-F5344CB8AC3E}">
        <p14:creationId xmlns:p14="http://schemas.microsoft.com/office/powerpoint/2010/main" val="34743368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14.7</a:t>
            </a:r>
            <a:r>
              <a:rPr lang="en-US" dirty="0"/>
              <a:t> CheckBoxes and </a:t>
            </a:r>
            <a:r>
              <a:rPr lang="en-US" dirty="0" smtClean="0"/>
              <a:t>RadioButtons</a:t>
            </a:r>
            <a:endParaRPr lang="en-IN" dirty="0"/>
          </a:p>
        </p:txBody>
      </p:sp>
      <p:sp>
        <p:nvSpPr>
          <p:cNvPr id="3" name="Text Placeholder 2"/>
          <p:cNvSpPr>
            <a:spLocks noGrp="1"/>
          </p:cNvSpPr>
          <p:nvPr>
            <p:ph type="body" idx="1"/>
          </p:nvPr>
        </p:nvSpPr>
        <p:spPr/>
        <p:txBody>
          <a:bodyPr/>
          <a:lstStyle/>
          <a:p>
            <a:r>
              <a:rPr lang="en-US" sz="2400" b="1" dirty="0">
                <a:latin typeface="+mn-lt"/>
              </a:rPr>
              <a:t>CheckBoxes</a:t>
            </a:r>
          </a:p>
          <a:p>
            <a:r>
              <a:rPr lang="en-US" sz="2400" dirty="0">
                <a:latin typeface="+mn-lt"/>
              </a:rPr>
              <a:t>A </a:t>
            </a:r>
            <a:r>
              <a:rPr lang="en-US" sz="2400" dirty="0">
                <a:latin typeface="Consolas" panose="020B0609020204030204" pitchFamily="49" charset="0"/>
              </a:rPr>
              <a:t>CheckBox</a:t>
            </a:r>
            <a:r>
              <a:rPr lang="en-US" sz="2400" dirty="0">
                <a:latin typeface="+mn-lt"/>
              </a:rPr>
              <a:t> is a small square that either is blank or contains a check mark.</a:t>
            </a:r>
          </a:p>
          <a:p>
            <a:r>
              <a:rPr lang="en-US" sz="2400" dirty="0">
                <a:latin typeface="+mn-lt"/>
              </a:rPr>
              <a:t>You can also configure a </a:t>
            </a:r>
            <a:r>
              <a:rPr lang="en-US" sz="2400" dirty="0">
                <a:latin typeface="Consolas" panose="020B0609020204030204" pitchFamily="49" charset="0"/>
              </a:rPr>
              <a:t>CheckBox</a:t>
            </a:r>
            <a:r>
              <a:rPr lang="en-US" sz="2400" dirty="0">
                <a:latin typeface="+mn-lt"/>
              </a:rPr>
              <a:t> to toggle between three states by setting its </a:t>
            </a:r>
            <a:r>
              <a:rPr lang="en-US" sz="2400" dirty="0">
                <a:latin typeface="Consolas" panose="020B0609020204030204" pitchFamily="49" charset="0"/>
              </a:rPr>
              <a:t>Three­State</a:t>
            </a:r>
            <a:r>
              <a:rPr lang="en-US" sz="2400" dirty="0">
                <a:latin typeface="+mn-lt"/>
              </a:rPr>
              <a:t> property to </a:t>
            </a:r>
            <a:r>
              <a:rPr lang="en-US" sz="2400" dirty="0">
                <a:latin typeface="Consolas" panose="020B0609020204030204" pitchFamily="49" charset="0"/>
              </a:rPr>
              <a:t>True</a:t>
            </a:r>
            <a:r>
              <a:rPr lang="en-US" sz="2400" dirty="0">
                <a:latin typeface="+mn-lt"/>
              </a:rPr>
              <a:t>.</a:t>
            </a:r>
          </a:p>
          <a:p>
            <a:r>
              <a:rPr lang="en-US" sz="2400" dirty="0">
                <a:latin typeface="+mn-lt"/>
              </a:rPr>
              <a:t>Any number of </a:t>
            </a:r>
            <a:r>
              <a:rPr lang="en-US" sz="2400" dirty="0">
                <a:latin typeface="Consolas" panose="020B0609020204030204" pitchFamily="49" charset="0"/>
              </a:rPr>
              <a:t>CheckBoxes</a:t>
            </a:r>
            <a:r>
              <a:rPr lang="en-US" sz="2400" dirty="0">
                <a:latin typeface="+mn-lt"/>
              </a:rPr>
              <a:t> can be selected at a time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8966379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Figure </a:t>
            </a:r>
            <a:r>
              <a:rPr lang="en-IN" dirty="0"/>
              <a:t>14.25 </a:t>
            </a:r>
            <a:r>
              <a:rPr lang="en-IN" dirty="0">
                <a:latin typeface="Consolas" panose="020B0609020204030204" pitchFamily="49" charset="0"/>
              </a:rPr>
              <a:t>CheckBox</a:t>
            </a:r>
            <a:r>
              <a:rPr lang="en-IN" dirty="0"/>
              <a:t> Properties and an </a:t>
            </a:r>
            <a:r>
              <a:rPr lang="en-IN" dirty="0" smtClean="0"/>
              <a:t>Event</a:t>
            </a:r>
            <a:r>
              <a:rPr lang="en-IN" sz="3200" dirty="0" smtClean="0"/>
              <a:t> </a:t>
            </a:r>
            <a:r>
              <a:rPr lang="en-US" sz="2000" b="0" dirty="0"/>
              <a:t>(1 of 2)</a:t>
            </a:r>
            <a:endParaRPr lang="en-IN" sz="2000" dirty="0"/>
          </a:p>
        </p:txBody>
      </p:sp>
      <p:sp>
        <p:nvSpPr>
          <p:cNvPr id="3" name="Text Placeholder 2"/>
          <p:cNvSpPr>
            <a:spLocks noGrp="1"/>
          </p:cNvSpPr>
          <p:nvPr>
            <p:ph type="body" idx="1"/>
          </p:nvPr>
        </p:nvSpPr>
        <p:spPr>
          <a:xfrm>
            <a:off x="457200" y="1600200"/>
            <a:ext cx="8229600" cy="546313"/>
          </a:xfrm>
        </p:spPr>
        <p:txBody>
          <a:bodyPr/>
          <a:lstStyle/>
          <a:p>
            <a:pPr marL="0" indent="0">
              <a:buNone/>
            </a:pPr>
            <a:r>
              <a:rPr lang="en-IN" sz="1800" b="1" dirty="0">
                <a:solidFill>
                  <a:schemeClr val="tx1"/>
                </a:solidFill>
                <a:latin typeface="+mn-lt"/>
              </a:rPr>
              <a:t>Common Properties</a:t>
            </a:r>
            <a:endParaRPr lang="en-IN" sz="1800" b="1"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2903027707"/>
              </p:ext>
            </p:extLst>
          </p:nvPr>
        </p:nvGraphicFramePr>
        <p:xfrm>
          <a:off x="575187" y="2146513"/>
          <a:ext cx="8111613" cy="4023360"/>
        </p:xfrm>
        <a:graphic>
          <a:graphicData uri="http://schemas.openxmlformats.org/drawingml/2006/table">
            <a:tbl>
              <a:tblPr firstRow="1" bandRow="1">
                <a:tableStyleId>{5940675A-B579-460E-94D1-54222C63F5DA}</a:tableStyleId>
              </a:tblPr>
              <a:tblGrid>
                <a:gridCol w="2253456">
                  <a:extLst>
                    <a:ext uri="{9D8B030D-6E8A-4147-A177-3AD203B41FA5}">
                      <a16:colId xmlns:a16="http://schemas.microsoft.com/office/drawing/2014/main" val="4052582278"/>
                    </a:ext>
                  </a:extLst>
                </a:gridCol>
                <a:gridCol w="5858157">
                  <a:extLst>
                    <a:ext uri="{9D8B030D-6E8A-4147-A177-3AD203B41FA5}">
                      <a16:colId xmlns:a16="http://schemas.microsoft.com/office/drawing/2014/main" val="2567878141"/>
                    </a:ext>
                  </a:extLst>
                </a:gridCol>
              </a:tblGrid>
              <a:tr h="300297">
                <a:tc>
                  <a:txBody>
                    <a:bodyPr/>
                    <a:lstStyle/>
                    <a:p>
                      <a:pPr algn="l"/>
                      <a:r>
                        <a:rPr lang="en-IN" sz="1600" b="1" i="0" u="none" strike="noStrike" cap="none" baseline="0" dirty="0" smtClean="0">
                          <a:solidFill>
                            <a:schemeClr val="tx1"/>
                          </a:solidFill>
                          <a:latin typeface="Consolas" panose="020B0609020204030204" pitchFamily="49" charset="0"/>
                          <a:ea typeface="+mn-ea"/>
                          <a:cs typeface="+mn-cs"/>
                          <a:sym typeface="Arial"/>
                        </a:rPr>
                        <a:t>CheckBox</a:t>
                      </a:r>
                      <a:r>
                        <a:rPr lang="en-IN" sz="1600" b="1" i="0" u="none" strike="noStrike" cap="none" baseline="0" dirty="0" smtClean="0">
                          <a:solidFill>
                            <a:schemeClr val="tx1"/>
                          </a:solidFill>
                          <a:latin typeface="+mn-lt"/>
                          <a:ea typeface="+mn-ea"/>
                          <a:cs typeface="+mn-cs"/>
                          <a:sym typeface="Arial"/>
                        </a:rPr>
                        <a:t> properties</a:t>
                      </a:r>
                    </a:p>
                    <a:p>
                      <a:pPr algn="l"/>
                      <a:r>
                        <a:rPr lang="en-IN" sz="1600" b="1" i="0" u="none" strike="noStrike" cap="none" baseline="0" dirty="0" smtClean="0">
                          <a:solidFill>
                            <a:schemeClr val="tx1"/>
                          </a:solidFill>
                          <a:latin typeface="+mn-lt"/>
                          <a:ea typeface="+mn-ea"/>
                          <a:cs typeface="+mn-cs"/>
                          <a:sym typeface="Arial"/>
                        </a:rPr>
                        <a:t>and an event</a:t>
                      </a:r>
                      <a:endParaRPr lang="en-IN" sz="1600" b="1" i="0" dirty="0"/>
                    </a:p>
                  </a:txBody>
                  <a:tcPr anchor="b"/>
                </a:tc>
                <a:tc>
                  <a:txBody>
                    <a:bodyPr/>
                    <a:lstStyle/>
                    <a:p>
                      <a:pPr algn="l"/>
                      <a:r>
                        <a:rPr lang="en-IN" sz="1600" b="1" i="0" u="none" strike="noStrike" cap="none" baseline="0" dirty="0" smtClean="0">
                          <a:solidFill>
                            <a:schemeClr val="tx1"/>
                          </a:solidFill>
                          <a:latin typeface="+mn-lt"/>
                          <a:ea typeface="+mn-ea"/>
                          <a:cs typeface="+mn-cs"/>
                          <a:sym typeface="Arial"/>
                        </a:rPr>
                        <a:t>Description</a:t>
                      </a:r>
                      <a:endParaRPr lang="en-IN" sz="1600" b="1" i="0" dirty="0"/>
                    </a:p>
                  </a:txBody>
                  <a:tcPr anchor="b"/>
                </a:tc>
                <a:extLst>
                  <a:ext uri="{0D108BD9-81ED-4DB2-BD59-A6C34878D82A}">
                    <a16:rowId xmlns:a16="http://schemas.microsoft.com/office/drawing/2014/main" val="3967084076"/>
                  </a:ext>
                </a:extLst>
              </a:tr>
              <a:tr h="553179">
                <a:tc>
                  <a:txBody>
                    <a:bodyPr/>
                    <a:lstStyle/>
                    <a:p>
                      <a:pPr algn="l"/>
                      <a:r>
                        <a:rPr lang="en-IN" sz="1600" b="0" i="0" u="none" strike="noStrike" cap="none" dirty="0" smtClean="0">
                          <a:solidFill>
                            <a:schemeClr val="dk1"/>
                          </a:solidFill>
                          <a:latin typeface="Consolas" panose="020B0609020204030204" pitchFamily="49" charset="0"/>
                          <a:ea typeface="Arial"/>
                          <a:cs typeface="Arial"/>
                          <a:sym typeface="Arial"/>
                        </a:rPr>
                        <a:t>Appearance</a:t>
                      </a:r>
                      <a:endParaRPr lang="en-IN"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b="0" i="0" u="none" strike="noStrike" cap="none" baseline="0" dirty="0" smtClean="0">
                          <a:solidFill>
                            <a:schemeClr val="tx1"/>
                          </a:solidFill>
                          <a:latin typeface="+mn-lt"/>
                          <a:ea typeface="+mn-ea"/>
                          <a:cs typeface="+mn-cs"/>
                          <a:sym typeface="Arial"/>
                        </a:rPr>
                        <a:t>By default, this property is set to </a:t>
                      </a:r>
                      <a:r>
                        <a:rPr lang="en-IN" sz="1600" b="0" i="0" u="none" strike="noStrike" cap="none" dirty="0" smtClean="0">
                          <a:solidFill>
                            <a:schemeClr val="dk1"/>
                          </a:solidFill>
                          <a:latin typeface="Consolas" panose="020B0609020204030204" pitchFamily="49" charset="0"/>
                          <a:ea typeface="Arial"/>
                          <a:cs typeface="Arial"/>
                          <a:sym typeface="Arial"/>
                        </a:rPr>
                        <a:t>Normal</a:t>
                      </a:r>
                      <a:r>
                        <a:rPr lang="en-IN" sz="1600" b="1" i="0" u="none" strike="noStrike" cap="none" baseline="0" dirty="0" smtClean="0">
                          <a:solidFill>
                            <a:schemeClr val="tx1"/>
                          </a:solidFill>
                          <a:latin typeface="+mn-lt"/>
                          <a:ea typeface="+mn-ea"/>
                          <a:cs typeface="+mn-cs"/>
                          <a:sym typeface="Arial"/>
                        </a:rPr>
                        <a:t>,</a:t>
                      </a:r>
                      <a:r>
                        <a:rPr lang="en-IN" sz="1600" b="0" i="0" u="none" strike="noStrike" cap="none" baseline="0" dirty="0" smtClean="0">
                          <a:solidFill>
                            <a:schemeClr val="tx1"/>
                          </a:solidFill>
                          <a:latin typeface="+mn-lt"/>
                          <a:ea typeface="+mn-ea"/>
                          <a:cs typeface="+mn-cs"/>
                          <a:sym typeface="Arial"/>
                        </a:rPr>
                        <a:t> and the </a:t>
                      </a:r>
                      <a:r>
                        <a:rPr lang="en-IN" sz="1600" b="0" i="0" u="none" strike="noStrike" cap="none" dirty="0" smtClean="0">
                          <a:solidFill>
                            <a:schemeClr val="dk1"/>
                          </a:solidFill>
                          <a:latin typeface="Consolas" panose="020B0609020204030204" pitchFamily="49" charset="0"/>
                          <a:ea typeface="Arial"/>
                          <a:cs typeface="Arial"/>
                          <a:sym typeface="Arial"/>
                        </a:rPr>
                        <a:t>CheckBox</a:t>
                      </a:r>
                      <a:r>
                        <a:rPr lang="en-IN" sz="1600" b="0" i="0" u="none" strike="noStrike" cap="none" baseline="0" dirty="0" smtClean="0">
                          <a:solidFill>
                            <a:schemeClr val="tx1"/>
                          </a:solidFill>
                          <a:latin typeface="+mn-lt"/>
                          <a:ea typeface="+mn-ea"/>
                          <a:cs typeface="+mn-cs"/>
                          <a:sym typeface="Arial"/>
                        </a:rPr>
                        <a:t> displays as a traditional checkbox. If it’s set to Button, the </a:t>
                      </a:r>
                      <a:r>
                        <a:rPr lang="en-IN" sz="1600" b="0" i="0" u="none" strike="noStrike" cap="none" dirty="0" smtClean="0">
                          <a:solidFill>
                            <a:schemeClr val="dk1"/>
                          </a:solidFill>
                          <a:latin typeface="Consolas" panose="020B0609020204030204" pitchFamily="49" charset="0"/>
                          <a:ea typeface="Arial"/>
                          <a:cs typeface="Arial"/>
                          <a:sym typeface="Arial"/>
                        </a:rPr>
                        <a:t>CheckBox</a:t>
                      </a:r>
                      <a:r>
                        <a:rPr lang="en-IN" sz="1600" b="1"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displays as a </a:t>
                      </a:r>
                      <a:r>
                        <a:rPr lang="en-IN" sz="1600" b="0" i="0" u="none" strike="noStrike" cap="none" dirty="0" smtClean="0">
                          <a:solidFill>
                            <a:schemeClr val="dk1"/>
                          </a:solidFill>
                          <a:latin typeface="Consolas" panose="020B0609020204030204" pitchFamily="49" charset="0"/>
                          <a:ea typeface="Arial"/>
                          <a:cs typeface="Arial"/>
                          <a:sym typeface="Arial"/>
                        </a:rPr>
                        <a:t>Button</a:t>
                      </a:r>
                      <a:r>
                        <a:rPr lang="en-IN" sz="1600" b="0" i="0" u="none" strike="noStrike" cap="none" baseline="0" dirty="0" smtClean="0">
                          <a:solidFill>
                            <a:schemeClr val="tx1"/>
                          </a:solidFill>
                          <a:latin typeface="+mn-lt"/>
                          <a:ea typeface="+mn-ea"/>
                          <a:cs typeface="+mn-cs"/>
                          <a:sym typeface="Arial"/>
                        </a:rPr>
                        <a:t> that looks pressed when the </a:t>
                      </a:r>
                      <a:r>
                        <a:rPr lang="en-IN" sz="1600" b="0" i="0" u="none" strike="noStrike" cap="none" dirty="0" smtClean="0">
                          <a:solidFill>
                            <a:schemeClr val="dk1"/>
                          </a:solidFill>
                          <a:latin typeface="Consolas" panose="020B0609020204030204" pitchFamily="49" charset="0"/>
                          <a:ea typeface="Arial"/>
                          <a:cs typeface="Arial"/>
                          <a:sym typeface="Arial"/>
                        </a:rPr>
                        <a:t>CheckBox</a:t>
                      </a:r>
                      <a:r>
                        <a:rPr lang="en-IN" sz="1600" b="0" i="0" u="none" strike="noStrike" cap="none" baseline="0" dirty="0" smtClean="0">
                          <a:solidFill>
                            <a:schemeClr val="tx1"/>
                          </a:solidFill>
                          <a:latin typeface="+mn-lt"/>
                          <a:ea typeface="+mn-ea"/>
                          <a:cs typeface="+mn-cs"/>
                          <a:sym typeface="Arial"/>
                        </a:rPr>
                        <a:t> is checked.</a:t>
                      </a:r>
                      <a:endParaRPr lang="en-IN" sz="1600" i="0" dirty="0" smtClean="0"/>
                    </a:p>
                  </a:txBody>
                  <a:tcPr/>
                </a:tc>
                <a:extLst>
                  <a:ext uri="{0D108BD9-81ED-4DB2-BD59-A6C34878D82A}">
                    <a16:rowId xmlns:a16="http://schemas.microsoft.com/office/drawing/2014/main" val="3613851510"/>
                  </a:ext>
                </a:extLst>
              </a:tr>
              <a:tr h="426738">
                <a:tc>
                  <a:txBody>
                    <a:bodyPr/>
                    <a:lstStyle/>
                    <a:p>
                      <a:pPr algn="l"/>
                      <a:r>
                        <a:rPr lang="en-IN" sz="1600" b="0" i="0" u="none" strike="noStrike" cap="none" dirty="0" smtClean="0">
                          <a:solidFill>
                            <a:schemeClr val="dk1"/>
                          </a:solidFill>
                          <a:latin typeface="Consolas" panose="020B0609020204030204" pitchFamily="49" charset="0"/>
                          <a:ea typeface="Arial"/>
                          <a:cs typeface="Arial"/>
                          <a:sym typeface="Arial"/>
                        </a:rPr>
                        <a:t>Checked</a:t>
                      </a:r>
                      <a:endParaRPr lang="en-IN"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pPr algn="l"/>
                      <a:r>
                        <a:rPr lang="en-IN" sz="1600" b="0" i="0" u="none" strike="noStrike" cap="none" baseline="0" dirty="0" smtClean="0">
                          <a:solidFill>
                            <a:schemeClr val="tx1"/>
                          </a:solidFill>
                          <a:latin typeface="+mn-lt"/>
                          <a:ea typeface="+mn-ea"/>
                          <a:cs typeface="+mn-cs"/>
                          <a:sym typeface="Arial"/>
                        </a:rPr>
                        <a:t>Indicates whether the </a:t>
                      </a:r>
                      <a:r>
                        <a:rPr lang="en-IN" sz="1600" b="0" i="0" u="none" strike="noStrike" cap="none" dirty="0" smtClean="0">
                          <a:solidFill>
                            <a:schemeClr val="dk1"/>
                          </a:solidFill>
                          <a:latin typeface="Consolas" panose="020B0609020204030204" pitchFamily="49" charset="0"/>
                          <a:ea typeface="Arial"/>
                          <a:cs typeface="Arial"/>
                          <a:sym typeface="Arial"/>
                        </a:rPr>
                        <a:t>CheckBox</a:t>
                      </a:r>
                      <a:r>
                        <a:rPr lang="en-IN" sz="1600" b="0" i="0" u="none" strike="noStrike" cap="none" baseline="0" dirty="0" smtClean="0">
                          <a:solidFill>
                            <a:schemeClr val="tx1"/>
                          </a:solidFill>
                          <a:latin typeface="+mn-lt"/>
                          <a:ea typeface="+mn-ea"/>
                          <a:cs typeface="+mn-cs"/>
                          <a:sym typeface="Arial"/>
                        </a:rPr>
                        <a:t> is </a:t>
                      </a:r>
                      <a:r>
                        <a:rPr lang="en-IN" sz="1600" b="1" i="0" u="none" strike="noStrike" cap="none" baseline="0" dirty="0" smtClean="0">
                          <a:solidFill>
                            <a:schemeClr val="tx1"/>
                          </a:solidFill>
                          <a:latin typeface="+mn-lt"/>
                          <a:ea typeface="+mn-ea"/>
                          <a:cs typeface="+mn-cs"/>
                          <a:sym typeface="Arial"/>
                        </a:rPr>
                        <a:t>checked </a:t>
                      </a:r>
                      <a:r>
                        <a:rPr lang="en-IN" sz="1600" b="0" i="0" u="none" strike="noStrike" cap="none" baseline="0" dirty="0" smtClean="0">
                          <a:solidFill>
                            <a:schemeClr val="tx1"/>
                          </a:solidFill>
                          <a:latin typeface="+mn-lt"/>
                          <a:ea typeface="+mn-ea"/>
                          <a:cs typeface="+mn-cs"/>
                          <a:sym typeface="Arial"/>
                        </a:rPr>
                        <a:t>(contains a check mark) or unchecked (blank). This property returns a </a:t>
                      </a:r>
                      <a:r>
                        <a:rPr lang="en-IN" sz="1600" b="0" i="0" u="none" strike="noStrike" cap="none" dirty="0" smtClean="0">
                          <a:solidFill>
                            <a:schemeClr val="dk1"/>
                          </a:solidFill>
                          <a:latin typeface="Consolas" panose="020B0609020204030204" pitchFamily="49" charset="0"/>
                          <a:ea typeface="Arial"/>
                          <a:cs typeface="Arial"/>
                          <a:sym typeface="Arial"/>
                        </a:rPr>
                        <a:t>bool</a:t>
                      </a:r>
                      <a:r>
                        <a:rPr lang="en-IN" sz="1600" b="0" i="0" u="none" strike="noStrike" cap="none" baseline="0" dirty="0" smtClean="0">
                          <a:solidFill>
                            <a:schemeClr val="tx1"/>
                          </a:solidFill>
                          <a:latin typeface="+mn-lt"/>
                          <a:ea typeface="+mn-ea"/>
                          <a:cs typeface="+mn-cs"/>
                          <a:sym typeface="Arial"/>
                        </a:rPr>
                        <a:t> value. The default is </a:t>
                      </a:r>
                      <a:r>
                        <a:rPr lang="en-IN" sz="1600" b="0" i="0" u="none" strike="noStrike" cap="none" dirty="0" smtClean="0">
                          <a:solidFill>
                            <a:schemeClr val="dk1"/>
                          </a:solidFill>
                          <a:latin typeface="Consolas" panose="020B0609020204030204" pitchFamily="49" charset="0"/>
                          <a:ea typeface="Arial"/>
                          <a:cs typeface="Arial"/>
                          <a:sym typeface="Arial"/>
                        </a:rPr>
                        <a:t>false</a:t>
                      </a:r>
                      <a:r>
                        <a:rPr lang="en-IN" sz="1600" b="0" i="0" u="none" strike="noStrike" cap="none" baseline="0" dirty="0" smtClean="0">
                          <a:solidFill>
                            <a:schemeClr val="tx1"/>
                          </a:solidFill>
                          <a:latin typeface="+mn-lt"/>
                          <a:ea typeface="+mn-ea"/>
                          <a:cs typeface="+mn-cs"/>
                          <a:sym typeface="Arial"/>
                        </a:rPr>
                        <a:t> (</a:t>
                      </a:r>
                      <a:r>
                        <a:rPr lang="en-IN" sz="1600" b="1" i="0" u="none" strike="noStrike" cap="none" baseline="0" dirty="0" smtClean="0">
                          <a:solidFill>
                            <a:schemeClr val="tx1"/>
                          </a:solidFill>
                          <a:latin typeface="+mn-lt"/>
                          <a:ea typeface="+mn-ea"/>
                          <a:cs typeface="+mn-cs"/>
                          <a:sym typeface="Arial"/>
                        </a:rPr>
                        <a:t>unchecked</a:t>
                      </a:r>
                      <a:r>
                        <a:rPr lang="en-IN" sz="1600" b="0" i="0" u="none" strike="noStrike" cap="none" baseline="0" dirty="0" smtClean="0">
                          <a:solidFill>
                            <a:schemeClr val="tx1"/>
                          </a:solidFill>
                          <a:latin typeface="+mn-lt"/>
                          <a:ea typeface="+mn-ea"/>
                          <a:cs typeface="+mn-cs"/>
                          <a:sym typeface="Arial"/>
                        </a:rPr>
                        <a:t>).</a:t>
                      </a:r>
                      <a:endParaRPr lang="en-IN" sz="1600" i="0" dirty="0"/>
                    </a:p>
                  </a:txBody>
                  <a:tcPr/>
                </a:tc>
                <a:extLst>
                  <a:ext uri="{0D108BD9-81ED-4DB2-BD59-A6C34878D82A}">
                    <a16:rowId xmlns:a16="http://schemas.microsoft.com/office/drawing/2014/main" val="2700387751"/>
                  </a:ext>
                </a:extLst>
              </a:tr>
              <a:tr h="806060">
                <a:tc>
                  <a:txBody>
                    <a:bodyPr/>
                    <a:lstStyle/>
                    <a:p>
                      <a:pPr algn="l"/>
                      <a:r>
                        <a:rPr lang="en-IN" sz="1600" b="0" i="0" u="none" strike="noStrike" cap="none" dirty="0" smtClean="0">
                          <a:solidFill>
                            <a:schemeClr val="dk1"/>
                          </a:solidFill>
                          <a:latin typeface="Consolas" panose="020B0609020204030204" pitchFamily="49" charset="0"/>
                          <a:ea typeface="Arial"/>
                          <a:cs typeface="Arial"/>
                          <a:sym typeface="Arial"/>
                        </a:rPr>
                        <a:t>CheckState</a:t>
                      </a:r>
                      <a:endParaRPr lang="en-IN"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pPr algn="l"/>
                      <a:r>
                        <a:rPr lang="en-IN" sz="1600" b="0" i="0" u="none" strike="noStrike" cap="none" baseline="0" dirty="0" smtClean="0">
                          <a:solidFill>
                            <a:schemeClr val="tx1"/>
                          </a:solidFill>
                          <a:latin typeface="+mn-lt"/>
                          <a:ea typeface="+mn-ea"/>
                          <a:cs typeface="+mn-cs"/>
                          <a:sym typeface="Arial"/>
                        </a:rPr>
                        <a:t>Indicates whether the </a:t>
                      </a:r>
                      <a:r>
                        <a:rPr lang="en-IN" sz="1600" b="0" i="0" u="none" strike="noStrike" cap="none" dirty="0" smtClean="0">
                          <a:solidFill>
                            <a:schemeClr val="dk1"/>
                          </a:solidFill>
                          <a:latin typeface="Consolas" panose="020B0609020204030204" pitchFamily="49" charset="0"/>
                          <a:ea typeface="Arial"/>
                          <a:cs typeface="Arial"/>
                          <a:sym typeface="Arial"/>
                        </a:rPr>
                        <a:t>CheckBox</a:t>
                      </a:r>
                      <a:r>
                        <a:rPr lang="en-IN" sz="1600" b="0" i="0" u="none" strike="noStrike" cap="none" baseline="0" dirty="0" smtClean="0">
                          <a:solidFill>
                            <a:schemeClr val="tx1"/>
                          </a:solidFill>
                          <a:latin typeface="+mn-lt"/>
                          <a:ea typeface="+mn-ea"/>
                          <a:cs typeface="+mn-cs"/>
                          <a:sym typeface="Arial"/>
                        </a:rPr>
                        <a:t> is </a:t>
                      </a:r>
                      <a:r>
                        <a:rPr lang="en-IN" sz="1600" b="1" i="0" u="none" strike="noStrike" cap="none" baseline="0" dirty="0" smtClean="0">
                          <a:solidFill>
                            <a:schemeClr val="tx1"/>
                          </a:solidFill>
                          <a:latin typeface="+mn-lt"/>
                          <a:ea typeface="+mn-ea"/>
                          <a:cs typeface="+mn-cs"/>
                          <a:sym typeface="Arial"/>
                        </a:rPr>
                        <a:t>checked</a:t>
                      </a:r>
                      <a:r>
                        <a:rPr lang="en-IN" sz="1600" b="0" i="0" u="none" strike="noStrike" cap="none" baseline="0" dirty="0" smtClean="0">
                          <a:solidFill>
                            <a:schemeClr val="tx1"/>
                          </a:solidFill>
                          <a:latin typeface="+mn-lt"/>
                          <a:ea typeface="+mn-ea"/>
                          <a:cs typeface="+mn-cs"/>
                          <a:sym typeface="Arial"/>
                        </a:rPr>
                        <a:t> or </a:t>
                      </a:r>
                      <a:r>
                        <a:rPr lang="en-IN" sz="1600" b="1" i="0" u="none" strike="noStrike" cap="none" dirty="0" smtClean="0">
                          <a:solidFill>
                            <a:schemeClr val="dk1"/>
                          </a:solidFill>
                          <a:latin typeface="+mn-lt"/>
                          <a:ea typeface="Arial"/>
                          <a:cs typeface="Arial"/>
                          <a:sym typeface="Arial"/>
                        </a:rPr>
                        <a:t>unchecked</a:t>
                      </a:r>
                      <a:r>
                        <a:rPr lang="en-IN" sz="1600" b="0" i="0" u="none" strike="noStrike" cap="none" baseline="0" dirty="0" smtClean="0">
                          <a:solidFill>
                            <a:schemeClr val="tx1"/>
                          </a:solidFill>
                          <a:latin typeface="+mn-lt"/>
                          <a:ea typeface="+mn-ea"/>
                          <a:cs typeface="+mn-cs"/>
                          <a:sym typeface="Arial"/>
                        </a:rPr>
                        <a:t> with a value from the </a:t>
                      </a:r>
                      <a:r>
                        <a:rPr lang="en-IN" sz="1600" b="0" i="0" u="none" strike="noStrike" cap="none" dirty="0" smtClean="0">
                          <a:solidFill>
                            <a:schemeClr val="dk1"/>
                          </a:solidFill>
                          <a:latin typeface="Consolas" panose="020B0609020204030204" pitchFamily="49" charset="0"/>
                          <a:ea typeface="Arial"/>
                          <a:cs typeface="Arial"/>
                          <a:sym typeface="Arial"/>
                        </a:rPr>
                        <a:t>CheckState</a:t>
                      </a:r>
                      <a:r>
                        <a:rPr lang="en-IN" sz="1600" b="0" i="0" u="none" strike="noStrike" cap="none" baseline="0" dirty="0" smtClean="0">
                          <a:solidFill>
                            <a:schemeClr val="tx1"/>
                          </a:solidFill>
                          <a:latin typeface="+mn-lt"/>
                          <a:ea typeface="+mn-ea"/>
                          <a:cs typeface="+mn-cs"/>
                          <a:sym typeface="Arial"/>
                        </a:rPr>
                        <a:t> enumeration </a:t>
                      </a:r>
                      <a:r>
                        <a:rPr lang="en-IN" sz="1600" b="1" i="0" u="none" strike="noStrike" cap="none" baseline="0" dirty="0" smtClean="0">
                          <a:solidFill>
                            <a:schemeClr val="tx1"/>
                          </a:solidFill>
                          <a:latin typeface="+mn-lt"/>
                          <a:ea typeface="+mn-ea"/>
                          <a:cs typeface="+mn-cs"/>
                          <a:sym typeface="Arial"/>
                        </a:rPr>
                        <a:t>(</a:t>
                      </a:r>
                      <a:r>
                        <a:rPr lang="en-IN" sz="1600" b="0" i="0" u="none" strike="noStrike" cap="none" dirty="0" smtClean="0">
                          <a:solidFill>
                            <a:schemeClr val="dk1"/>
                          </a:solidFill>
                          <a:latin typeface="Consolas" panose="020B0609020204030204" pitchFamily="49" charset="0"/>
                          <a:ea typeface="Arial"/>
                          <a:cs typeface="Arial"/>
                          <a:sym typeface="Arial"/>
                        </a:rPr>
                        <a:t>Checked</a:t>
                      </a:r>
                      <a:r>
                        <a:rPr lang="en-IN" sz="1600" b="1" i="0" u="none" strike="noStrike" cap="none" baseline="0" dirty="0" smtClean="0">
                          <a:solidFill>
                            <a:schemeClr val="tx1"/>
                          </a:solidFill>
                          <a:latin typeface="+mn-lt"/>
                          <a:ea typeface="+mn-ea"/>
                          <a:cs typeface="+mn-cs"/>
                          <a:sym typeface="Arial"/>
                        </a:rPr>
                        <a:t>, </a:t>
                      </a:r>
                      <a:r>
                        <a:rPr lang="en-IN" sz="1600" b="0" i="0" u="none" strike="noStrike" cap="none" dirty="0" smtClean="0">
                          <a:solidFill>
                            <a:schemeClr val="dk1"/>
                          </a:solidFill>
                          <a:latin typeface="Consolas" panose="020B0609020204030204" pitchFamily="49" charset="0"/>
                          <a:ea typeface="Arial"/>
                          <a:cs typeface="Arial"/>
                          <a:sym typeface="Arial"/>
                        </a:rPr>
                        <a:t>Unchecked</a:t>
                      </a:r>
                      <a:r>
                        <a:rPr lang="en-IN" sz="1600" b="1"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or </a:t>
                      </a:r>
                      <a:r>
                        <a:rPr lang="en-IN" sz="1600" b="0" i="0" u="none" strike="noStrike" cap="none" dirty="0" smtClean="0">
                          <a:solidFill>
                            <a:schemeClr val="dk1"/>
                          </a:solidFill>
                          <a:latin typeface="Consolas" panose="020B0609020204030204" pitchFamily="49" charset="0"/>
                          <a:ea typeface="Arial"/>
                          <a:cs typeface="Arial"/>
                          <a:sym typeface="Arial"/>
                        </a:rPr>
                        <a:t>Indeterminate</a:t>
                      </a:r>
                      <a:r>
                        <a:rPr lang="en-IN" sz="1600" b="0" i="0" u="none" strike="noStrike" cap="none" baseline="0" dirty="0" smtClean="0">
                          <a:solidFill>
                            <a:schemeClr val="tx1"/>
                          </a:solidFill>
                          <a:latin typeface="+mn-lt"/>
                          <a:ea typeface="+mn-ea"/>
                          <a:cs typeface="+mn-cs"/>
                          <a:sym typeface="Arial"/>
                        </a:rPr>
                        <a:t>). </a:t>
                      </a:r>
                      <a:r>
                        <a:rPr lang="en-IN" sz="1600" b="0" i="0" u="none" strike="noStrike" cap="none" dirty="0" smtClean="0">
                          <a:solidFill>
                            <a:schemeClr val="dk1"/>
                          </a:solidFill>
                          <a:latin typeface="Consolas" panose="020B0609020204030204" pitchFamily="49" charset="0"/>
                          <a:ea typeface="Arial"/>
                          <a:cs typeface="Arial"/>
                          <a:sym typeface="Arial"/>
                        </a:rPr>
                        <a:t>Indeterminate</a:t>
                      </a:r>
                      <a:r>
                        <a:rPr lang="en-IN" sz="1600" b="0" i="0" u="none" strike="noStrike" cap="none" baseline="0" dirty="0" smtClean="0">
                          <a:solidFill>
                            <a:schemeClr val="tx1"/>
                          </a:solidFill>
                          <a:latin typeface="+mn-lt"/>
                          <a:ea typeface="+mn-ea"/>
                          <a:cs typeface="+mn-cs"/>
                          <a:sym typeface="Arial"/>
                        </a:rPr>
                        <a:t> is used when it’s unclear whether the state should be </a:t>
                      </a:r>
                      <a:r>
                        <a:rPr lang="en-IN" sz="1600" b="0" i="0" u="none" strike="noStrike" cap="none" dirty="0" smtClean="0">
                          <a:solidFill>
                            <a:schemeClr val="dk1"/>
                          </a:solidFill>
                          <a:latin typeface="Consolas" panose="020B0609020204030204" pitchFamily="49" charset="0"/>
                          <a:ea typeface="Arial"/>
                          <a:cs typeface="Arial"/>
                          <a:sym typeface="Arial"/>
                        </a:rPr>
                        <a:t>Checked</a:t>
                      </a:r>
                      <a:r>
                        <a:rPr lang="en-IN" sz="1600" b="1"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or </a:t>
                      </a:r>
                      <a:r>
                        <a:rPr lang="en-IN" sz="1600" b="0" i="0" u="none" strike="noStrike" cap="none" dirty="0" smtClean="0">
                          <a:solidFill>
                            <a:schemeClr val="dk1"/>
                          </a:solidFill>
                          <a:latin typeface="Consolas" panose="020B0609020204030204" pitchFamily="49" charset="0"/>
                          <a:ea typeface="Arial"/>
                          <a:cs typeface="Arial"/>
                          <a:sym typeface="Arial"/>
                        </a:rPr>
                        <a:t>Unchecked</a:t>
                      </a:r>
                      <a:r>
                        <a:rPr lang="en-IN" sz="1600" b="1" i="0" u="none" strike="noStrike" cap="none" baseline="0" dirty="0" smtClean="0">
                          <a:solidFill>
                            <a:schemeClr val="tx1"/>
                          </a:solidFill>
                          <a:latin typeface="+mn-lt"/>
                          <a:ea typeface="+mn-ea"/>
                          <a:cs typeface="+mn-cs"/>
                          <a:sym typeface="Arial"/>
                        </a:rPr>
                        <a:t>.</a:t>
                      </a:r>
                      <a:r>
                        <a:rPr lang="en-IN" sz="1600" b="0" i="0" u="none" strike="noStrike" cap="none" baseline="0" dirty="0" smtClean="0">
                          <a:solidFill>
                            <a:schemeClr val="tx1"/>
                          </a:solidFill>
                          <a:latin typeface="+mn-lt"/>
                          <a:ea typeface="+mn-ea"/>
                          <a:cs typeface="+mn-cs"/>
                          <a:sym typeface="Arial"/>
                        </a:rPr>
                        <a:t> When </a:t>
                      </a:r>
                      <a:r>
                        <a:rPr lang="en-IN" sz="1600" b="0" i="0" u="none" strike="noStrike" cap="none" dirty="0" smtClean="0">
                          <a:solidFill>
                            <a:schemeClr val="dk1"/>
                          </a:solidFill>
                          <a:latin typeface="Consolas" panose="020B0609020204030204" pitchFamily="49" charset="0"/>
                          <a:ea typeface="Arial"/>
                          <a:cs typeface="Arial"/>
                          <a:sym typeface="Arial"/>
                        </a:rPr>
                        <a:t>CheckState</a:t>
                      </a:r>
                      <a:r>
                        <a:rPr lang="en-IN" sz="1600" b="0" i="0" u="none" strike="noStrike" cap="none" baseline="0" dirty="0" smtClean="0">
                          <a:solidFill>
                            <a:schemeClr val="tx1"/>
                          </a:solidFill>
                          <a:latin typeface="+mn-lt"/>
                          <a:ea typeface="+mn-ea"/>
                          <a:cs typeface="+mn-cs"/>
                          <a:sym typeface="Arial"/>
                        </a:rPr>
                        <a:t> is set to </a:t>
                      </a:r>
                      <a:r>
                        <a:rPr lang="en-IN" sz="1600" b="0" i="0" u="none" strike="noStrike" cap="none" dirty="0" smtClean="0">
                          <a:solidFill>
                            <a:schemeClr val="dk1"/>
                          </a:solidFill>
                          <a:latin typeface="Consolas" panose="020B0609020204030204" pitchFamily="49" charset="0"/>
                          <a:ea typeface="Arial"/>
                          <a:cs typeface="Arial"/>
                          <a:sym typeface="Arial"/>
                        </a:rPr>
                        <a:t>Indeterminate</a:t>
                      </a:r>
                      <a:r>
                        <a:rPr lang="en-IN" sz="1600" b="1"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the </a:t>
                      </a:r>
                      <a:r>
                        <a:rPr lang="en-IN" sz="1600" b="0" i="0" u="none" strike="noStrike" cap="none" dirty="0" smtClean="0">
                          <a:solidFill>
                            <a:schemeClr val="dk1"/>
                          </a:solidFill>
                          <a:latin typeface="Consolas" panose="020B0609020204030204" pitchFamily="49" charset="0"/>
                          <a:ea typeface="Arial"/>
                          <a:cs typeface="Arial"/>
                          <a:sym typeface="Arial"/>
                        </a:rPr>
                        <a:t>CheckBox</a:t>
                      </a:r>
                      <a:r>
                        <a:rPr lang="en-IN" sz="1600" b="0" i="0" u="none" strike="noStrike" cap="none" baseline="0" dirty="0" smtClean="0">
                          <a:solidFill>
                            <a:schemeClr val="tx1"/>
                          </a:solidFill>
                          <a:latin typeface="+mn-lt"/>
                          <a:ea typeface="+mn-ea"/>
                          <a:cs typeface="+mn-cs"/>
                          <a:sym typeface="Arial"/>
                        </a:rPr>
                        <a:t> is usually shaded.</a:t>
                      </a:r>
                      <a:endParaRPr lang="en-IN" sz="1600" i="0" dirty="0"/>
                    </a:p>
                  </a:txBody>
                  <a:tcPr/>
                </a:tc>
                <a:extLst>
                  <a:ext uri="{0D108BD9-81ED-4DB2-BD59-A6C34878D82A}">
                    <a16:rowId xmlns:a16="http://schemas.microsoft.com/office/drawing/2014/main" val="1379981003"/>
                  </a:ext>
                </a:extLst>
              </a:tr>
            </a:tbl>
          </a:graphicData>
        </a:graphic>
      </p:graphicFrame>
    </p:spTree>
    <p:extLst>
      <p:ext uri="{BB962C8B-B14F-4D97-AF65-F5344CB8AC3E}">
        <p14:creationId xmlns:p14="http://schemas.microsoft.com/office/powerpoint/2010/main" val="96727684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14.25 </a:t>
            </a:r>
            <a:r>
              <a:rPr lang="en-IN" dirty="0">
                <a:latin typeface="Consolas" panose="020B0609020204030204" pitchFamily="49" charset="0"/>
              </a:rPr>
              <a:t>CheckBox</a:t>
            </a:r>
            <a:r>
              <a:rPr lang="en-IN" dirty="0"/>
              <a:t> Properties and an Event</a:t>
            </a:r>
            <a:r>
              <a:rPr lang="en-IN" sz="3200" dirty="0"/>
              <a:t> </a:t>
            </a:r>
            <a:r>
              <a:rPr lang="en-US" sz="2000" b="0" dirty="0" smtClean="0"/>
              <a:t>(2 </a:t>
            </a:r>
            <a:r>
              <a:rPr lang="en-US" sz="2000" b="0" dirty="0"/>
              <a:t>of 2)</a:t>
            </a:r>
            <a:endParaRPr lang="en-IN" sz="2000" dirty="0"/>
          </a:p>
        </p:txBody>
      </p:sp>
      <p:sp>
        <p:nvSpPr>
          <p:cNvPr id="3" name="Text Placeholder 2"/>
          <p:cNvSpPr>
            <a:spLocks noGrp="1"/>
          </p:cNvSpPr>
          <p:nvPr>
            <p:ph type="body" idx="1"/>
          </p:nvPr>
        </p:nvSpPr>
        <p:spPr>
          <a:xfrm>
            <a:off x="457200" y="1600200"/>
            <a:ext cx="8229600" cy="373743"/>
          </a:xfrm>
        </p:spPr>
        <p:txBody>
          <a:bodyPr/>
          <a:lstStyle/>
          <a:p>
            <a:pPr marL="0" indent="0">
              <a:buNone/>
            </a:pPr>
            <a:r>
              <a:rPr lang="en-IN" sz="1800" b="1" dirty="0">
                <a:solidFill>
                  <a:schemeClr val="tx1"/>
                </a:solidFill>
                <a:latin typeface="+mn-lt"/>
              </a:rPr>
              <a:t>Common </a:t>
            </a:r>
            <a:r>
              <a:rPr lang="en-IN" sz="1800" b="1" dirty="0" smtClean="0">
                <a:solidFill>
                  <a:schemeClr val="tx1"/>
                </a:solidFill>
                <a:latin typeface="+mn-lt"/>
              </a:rPr>
              <a:t>Event</a:t>
            </a:r>
            <a:endParaRPr lang="en-IN" sz="18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3010382654"/>
              </p:ext>
            </p:extLst>
          </p:nvPr>
        </p:nvGraphicFramePr>
        <p:xfrm>
          <a:off x="774192" y="2213792"/>
          <a:ext cx="7595616" cy="3535680"/>
        </p:xfrm>
        <a:graphic>
          <a:graphicData uri="http://schemas.openxmlformats.org/drawingml/2006/table">
            <a:tbl>
              <a:tblPr firstRow="1" bandRow="1">
                <a:tableStyleId>{5940675A-B579-460E-94D1-54222C63F5DA}</a:tableStyleId>
              </a:tblPr>
              <a:tblGrid>
                <a:gridCol w="2218944">
                  <a:extLst>
                    <a:ext uri="{9D8B030D-6E8A-4147-A177-3AD203B41FA5}">
                      <a16:colId xmlns:a16="http://schemas.microsoft.com/office/drawing/2014/main" val="3024082354"/>
                    </a:ext>
                  </a:extLst>
                </a:gridCol>
                <a:gridCol w="5376672">
                  <a:extLst>
                    <a:ext uri="{9D8B030D-6E8A-4147-A177-3AD203B41FA5}">
                      <a16:colId xmlns:a16="http://schemas.microsoft.com/office/drawing/2014/main" val="2787658222"/>
                    </a:ext>
                  </a:extLst>
                </a:gridCol>
              </a:tblGrid>
              <a:tr h="477720">
                <a:tc>
                  <a:txBody>
                    <a:bodyPr/>
                    <a:lstStyle/>
                    <a:p>
                      <a:pPr algn="l"/>
                      <a:r>
                        <a:rPr lang="en-IN" sz="1600" b="1" i="0" u="none" strike="noStrike" cap="none" baseline="0" dirty="0" smtClean="0">
                          <a:solidFill>
                            <a:schemeClr val="tx1"/>
                          </a:solidFill>
                          <a:latin typeface="Consolas" panose="020B0609020204030204" pitchFamily="49" charset="0"/>
                          <a:ea typeface="+mn-ea"/>
                          <a:cs typeface="+mn-cs"/>
                          <a:sym typeface="Arial"/>
                        </a:rPr>
                        <a:t>CheckBox </a:t>
                      </a:r>
                      <a:r>
                        <a:rPr lang="en-IN" sz="1600" b="1" i="0" u="none" strike="noStrike" cap="none" baseline="0" dirty="0" smtClean="0">
                          <a:solidFill>
                            <a:schemeClr val="tx1"/>
                          </a:solidFill>
                          <a:latin typeface="+mn-lt"/>
                          <a:ea typeface="+mn-ea"/>
                          <a:cs typeface="+mn-cs"/>
                          <a:sym typeface="Arial"/>
                        </a:rPr>
                        <a:t>properties</a:t>
                      </a:r>
                    </a:p>
                    <a:p>
                      <a:pPr algn="l"/>
                      <a:r>
                        <a:rPr lang="en-IN" sz="1600" b="1" i="0" u="none" strike="noStrike" cap="none" baseline="0" dirty="0" smtClean="0">
                          <a:solidFill>
                            <a:schemeClr val="tx1"/>
                          </a:solidFill>
                          <a:latin typeface="+mn-lt"/>
                          <a:ea typeface="+mn-ea"/>
                          <a:cs typeface="+mn-cs"/>
                          <a:sym typeface="Arial"/>
                        </a:rPr>
                        <a:t>and an event</a:t>
                      </a:r>
                      <a:endParaRPr lang="en-IN" sz="1600" b="1" i="0" dirty="0"/>
                    </a:p>
                  </a:txBody>
                  <a:tcPr anchor="ctr"/>
                </a:tc>
                <a:tc>
                  <a:txBody>
                    <a:bodyPr/>
                    <a:lstStyle/>
                    <a:p>
                      <a:pPr algn="l"/>
                      <a:r>
                        <a:rPr lang="en-IN" sz="1600" b="1" i="0" u="none" strike="noStrike" cap="none" baseline="0" dirty="0" smtClean="0">
                          <a:solidFill>
                            <a:schemeClr val="tx1"/>
                          </a:solidFill>
                          <a:latin typeface="+mn-lt"/>
                          <a:ea typeface="+mn-ea"/>
                          <a:cs typeface="+mn-cs"/>
                          <a:sym typeface="Arial"/>
                        </a:rPr>
                        <a:t>Description</a:t>
                      </a:r>
                      <a:endParaRPr lang="en-IN" sz="1600" b="1" i="0" dirty="0"/>
                    </a:p>
                  </a:txBody>
                  <a:tcPr anchor="ctr"/>
                </a:tc>
                <a:extLst>
                  <a:ext uri="{0D108BD9-81ED-4DB2-BD59-A6C34878D82A}">
                    <a16:rowId xmlns:a16="http://schemas.microsoft.com/office/drawing/2014/main" val="209032010"/>
                  </a:ext>
                </a:extLst>
              </a:tr>
              <a:tr h="334404">
                <a:tc>
                  <a:txBody>
                    <a:bodyPr/>
                    <a:lstStyle/>
                    <a:p>
                      <a:pPr algn="l"/>
                      <a:r>
                        <a:rPr lang="en-IN" sz="1600" b="0" i="0" u="none" strike="noStrike" cap="none" dirty="0" smtClean="0">
                          <a:solidFill>
                            <a:schemeClr val="dk1"/>
                          </a:solidFill>
                          <a:latin typeface="Consolas" panose="020B0609020204030204" pitchFamily="49" charset="0"/>
                          <a:ea typeface="Arial"/>
                          <a:cs typeface="Arial"/>
                          <a:sym typeface="Arial"/>
                        </a:rPr>
                        <a:t>Text</a:t>
                      </a:r>
                      <a:endParaRPr lang="en-IN" sz="1600" b="0" i="0" u="none" strike="noStrike" cap="none" dirty="0">
                        <a:solidFill>
                          <a:schemeClr val="dk1"/>
                        </a:solidFill>
                        <a:latin typeface="Consolas" panose="020B0609020204030204" pitchFamily="49" charset="0"/>
                        <a:ea typeface="Arial"/>
                        <a:cs typeface="Arial"/>
                        <a:sym typeface="Arial"/>
                      </a:endParaRPr>
                    </a:p>
                  </a:txBody>
                  <a:tcPr anchor="ctr"/>
                </a:tc>
                <a:tc>
                  <a:txBody>
                    <a:bodyPr/>
                    <a:lstStyle/>
                    <a:p>
                      <a:pPr algn="l"/>
                      <a:r>
                        <a:rPr lang="en-IN" sz="1600" b="0" i="0" u="none" strike="noStrike" cap="none" baseline="0" dirty="0" smtClean="0">
                          <a:solidFill>
                            <a:schemeClr val="tx1"/>
                          </a:solidFill>
                          <a:latin typeface="+mn-lt"/>
                          <a:ea typeface="+mn-ea"/>
                          <a:cs typeface="+mn-cs"/>
                          <a:sym typeface="Arial"/>
                        </a:rPr>
                        <a:t>Specifies the text displayed to the right of the </a:t>
                      </a:r>
                      <a:r>
                        <a:rPr lang="en-IN" sz="1600" b="0" i="0" u="none" strike="noStrike" cap="none" dirty="0" smtClean="0">
                          <a:solidFill>
                            <a:schemeClr val="dk1"/>
                          </a:solidFill>
                          <a:latin typeface="Consolas" panose="020B0609020204030204" pitchFamily="49" charset="0"/>
                          <a:ea typeface="Arial"/>
                          <a:cs typeface="Arial"/>
                          <a:sym typeface="Arial"/>
                        </a:rPr>
                        <a:t>CheckBox</a:t>
                      </a:r>
                      <a:r>
                        <a:rPr lang="en-IN" sz="1600" b="1" i="0" u="none" strike="noStrike" cap="none" baseline="0" dirty="0" smtClean="0">
                          <a:solidFill>
                            <a:schemeClr val="tx1"/>
                          </a:solidFill>
                          <a:latin typeface="+mn-lt"/>
                          <a:ea typeface="+mn-ea"/>
                          <a:cs typeface="+mn-cs"/>
                          <a:sym typeface="Arial"/>
                        </a:rPr>
                        <a:t>.</a:t>
                      </a:r>
                      <a:endParaRPr lang="en-IN" sz="1600" b="1" i="0" dirty="0"/>
                    </a:p>
                  </a:txBody>
                  <a:tcPr anchor="ctr"/>
                </a:tc>
                <a:extLst>
                  <a:ext uri="{0D108BD9-81ED-4DB2-BD59-A6C34878D82A}">
                    <a16:rowId xmlns:a16="http://schemas.microsoft.com/office/drawing/2014/main" val="2932485812"/>
                  </a:ext>
                </a:extLst>
              </a:tr>
              <a:tr h="1070093">
                <a:tc>
                  <a:txBody>
                    <a:bodyPr/>
                    <a:lstStyle/>
                    <a:p>
                      <a:pPr algn="l"/>
                      <a:r>
                        <a:rPr lang="en-IN" sz="1600" b="0" i="0" u="none" strike="noStrike" cap="none" dirty="0" smtClean="0">
                          <a:solidFill>
                            <a:schemeClr val="dk1"/>
                          </a:solidFill>
                          <a:latin typeface="Consolas" panose="020B0609020204030204" pitchFamily="49" charset="0"/>
                          <a:ea typeface="Arial"/>
                          <a:cs typeface="Arial"/>
                          <a:sym typeface="Arial"/>
                        </a:rPr>
                        <a:t>ThreeState</a:t>
                      </a:r>
                      <a:endParaRPr lang="en-IN" sz="1600" b="0" i="0" u="none" strike="noStrike" cap="none" dirty="0">
                        <a:solidFill>
                          <a:schemeClr val="dk1"/>
                        </a:solidFill>
                        <a:latin typeface="Consolas" panose="020B0609020204030204" pitchFamily="49" charset="0"/>
                        <a:ea typeface="Arial"/>
                        <a:cs typeface="Arial"/>
                        <a:sym typeface="Arial"/>
                      </a:endParaRPr>
                    </a:p>
                  </a:txBody>
                  <a:tcPr anchor="ctr"/>
                </a:tc>
                <a:tc>
                  <a:txBody>
                    <a:bodyPr/>
                    <a:lstStyle/>
                    <a:p>
                      <a:pPr algn="l"/>
                      <a:r>
                        <a:rPr lang="en-IN" sz="1600" b="0" i="0" u="none" strike="noStrike" cap="none" baseline="0" dirty="0" smtClean="0">
                          <a:solidFill>
                            <a:schemeClr val="tx1"/>
                          </a:solidFill>
                          <a:latin typeface="+mn-lt"/>
                          <a:ea typeface="+mn-ea"/>
                          <a:cs typeface="+mn-cs"/>
                          <a:sym typeface="Arial"/>
                        </a:rPr>
                        <a:t>When this property is </a:t>
                      </a:r>
                      <a:r>
                        <a:rPr lang="en-IN" sz="1600" b="0" i="0" u="none" strike="noStrike" cap="none" dirty="0" smtClean="0">
                          <a:solidFill>
                            <a:schemeClr val="dk1"/>
                          </a:solidFill>
                          <a:latin typeface="Consolas" panose="020B0609020204030204" pitchFamily="49" charset="0"/>
                          <a:ea typeface="Arial"/>
                          <a:cs typeface="Arial"/>
                          <a:sym typeface="Arial"/>
                        </a:rPr>
                        <a:t>true</a:t>
                      </a:r>
                      <a:r>
                        <a:rPr lang="en-IN" sz="1600" b="1"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the </a:t>
                      </a:r>
                      <a:r>
                        <a:rPr lang="en-IN" sz="1600" b="0" i="0" u="none" strike="noStrike" cap="none" dirty="0" smtClean="0">
                          <a:solidFill>
                            <a:schemeClr val="dk1"/>
                          </a:solidFill>
                          <a:latin typeface="Consolas" panose="020B0609020204030204" pitchFamily="49" charset="0"/>
                          <a:ea typeface="Arial"/>
                          <a:cs typeface="Arial"/>
                          <a:sym typeface="Arial"/>
                        </a:rPr>
                        <a:t>CheckBox</a:t>
                      </a:r>
                      <a:r>
                        <a:rPr lang="en-IN" sz="1600" b="0" i="0" u="none" strike="noStrike" cap="none" baseline="0" dirty="0" smtClean="0">
                          <a:solidFill>
                            <a:schemeClr val="tx1"/>
                          </a:solidFill>
                          <a:latin typeface="+mn-lt"/>
                          <a:ea typeface="+mn-ea"/>
                          <a:cs typeface="+mn-cs"/>
                          <a:sym typeface="Arial"/>
                        </a:rPr>
                        <a:t> has three states—</a:t>
                      </a:r>
                      <a:r>
                        <a:rPr lang="en-IN" sz="1600" b="1" i="0" u="none" strike="noStrike" cap="none" baseline="0" dirty="0" smtClean="0">
                          <a:solidFill>
                            <a:schemeClr val="tx1"/>
                          </a:solidFill>
                          <a:latin typeface="+mn-lt"/>
                          <a:ea typeface="+mn-ea"/>
                          <a:cs typeface="+mn-cs"/>
                          <a:sym typeface="Arial"/>
                        </a:rPr>
                        <a:t>checked, unchecked </a:t>
                      </a:r>
                      <a:r>
                        <a:rPr lang="en-IN" sz="1600" b="0" i="0" u="none" strike="noStrike" cap="none" baseline="0" dirty="0" smtClean="0">
                          <a:solidFill>
                            <a:schemeClr val="tx1"/>
                          </a:solidFill>
                          <a:latin typeface="+mn-lt"/>
                          <a:ea typeface="+mn-ea"/>
                          <a:cs typeface="+mn-cs"/>
                          <a:sym typeface="Arial"/>
                        </a:rPr>
                        <a:t>and </a:t>
                      </a:r>
                      <a:r>
                        <a:rPr lang="en-IN" sz="1600" b="1" i="0" u="none" strike="noStrike" cap="none" baseline="0" dirty="0" smtClean="0">
                          <a:solidFill>
                            <a:schemeClr val="tx1"/>
                          </a:solidFill>
                          <a:latin typeface="+mn-lt"/>
                          <a:ea typeface="+mn-ea"/>
                          <a:cs typeface="+mn-cs"/>
                          <a:sym typeface="Arial"/>
                        </a:rPr>
                        <a:t>indeterminate</a:t>
                      </a:r>
                      <a:r>
                        <a:rPr lang="en-IN" sz="1600" b="0" i="0" u="none" strike="noStrike" cap="none" baseline="0" dirty="0" smtClean="0">
                          <a:solidFill>
                            <a:schemeClr val="tx1"/>
                          </a:solidFill>
                          <a:latin typeface="+mn-lt"/>
                          <a:ea typeface="+mn-ea"/>
                          <a:cs typeface="+mn-cs"/>
                          <a:sym typeface="Arial"/>
                        </a:rPr>
                        <a:t>. By default, this property is</a:t>
                      </a:r>
                      <a:r>
                        <a:rPr lang="en-IN" sz="1600" b="1" i="0" u="none" strike="noStrike" cap="none" baseline="0" dirty="0" smtClean="0">
                          <a:solidFill>
                            <a:schemeClr val="tx1"/>
                          </a:solidFill>
                          <a:latin typeface="+mn-lt"/>
                          <a:ea typeface="+mn-ea"/>
                          <a:cs typeface="+mn-cs"/>
                          <a:sym typeface="Arial"/>
                        </a:rPr>
                        <a:t> </a:t>
                      </a:r>
                      <a:r>
                        <a:rPr lang="en-IN" sz="1600" b="0" i="0" u="none" strike="noStrike" cap="none" dirty="0" smtClean="0">
                          <a:solidFill>
                            <a:schemeClr val="dk1"/>
                          </a:solidFill>
                          <a:latin typeface="Consolas" panose="020B0609020204030204" pitchFamily="49" charset="0"/>
                          <a:ea typeface="Arial"/>
                          <a:cs typeface="Arial"/>
                          <a:sym typeface="Arial"/>
                        </a:rPr>
                        <a:t>false</a:t>
                      </a:r>
                      <a:r>
                        <a:rPr lang="en-IN" sz="1600" b="1"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and the </a:t>
                      </a:r>
                      <a:r>
                        <a:rPr lang="en-IN" sz="1600" b="0" i="0" u="none" strike="noStrike" cap="none" dirty="0" smtClean="0">
                          <a:solidFill>
                            <a:schemeClr val="dk1"/>
                          </a:solidFill>
                          <a:latin typeface="Consolas" panose="020B0609020204030204" pitchFamily="49" charset="0"/>
                          <a:ea typeface="Arial"/>
                          <a:cs typeface="Arial"/>
                          <a:sym typeface="Arial"/>
                        </a:rPr>
                        <a:t>CheckBox</a:t>
                      </a:r>
                      <a:r>
                        <a:rPr lang="en-IN" sz="1600" b="0" i="0" u="none" strike="noStrike" cap="none" baseline="0" dirty="0" smtClean="0">
                          <a:solidFill>
                            <a:schemeClr val="tx1"/>
                          </a:solidFill>
                          <a:latin typeface="+mn-lt"/>
                          <a:ea typeface="+mn-ea"/>
                          <a:cs typeface="+mn-cs"/>
                          <a:sym typeface="Arial"/>
                        </a:rPr>
                        <a:t> has only two states—</a:t>
                      </a:r>
                      <a:r>
                        <a:rPr lang="en-IN" sz="1600" b="1" i="0" u="none" strike="noStrike" cap="none" baseline="0" dirty="0" smtClean="0">
                          <a:solidFill>
                            <a:schemeClr val="tx1"/>
                          </a:solidFill>
                          <a:latin typeface="+mn-lt"/>
                          <a:ea typeface="+mn-ea"/>
                          <a:cs typeface="+mn-cs"/>
                          <a:sym typeface="Arial"/>
                        </a:rPr>
                        <a:t>checked</a:t>
                      </a:r>
                      <a:r>
                        <a:rPr lang="en-IN" sz="1600" b="0" i="0" u="none" strike="noStrike" cap="none" baseline="0" dirty="0" smtClean="0">
                          <a:solidFill>
                            <a:schemeClr val="tx1"/>
                          </a:solidFill>
                          <a:latin typeface="+mn-lt"/>
                          <a:ea typeface="+mn-ea"/>
                          <a:cs typeface="+mn-cs"/>
                          <a:sym typeface="Arial"/>
                        </a:rPr>
                        <a:t> and </a:t>
                      </a:r>
                      <a:r>
                        <a:rPr lang="en-IN" sz="1600" b="1" i="0" u="none" strike="noStrike" cap="none" baseline="0" dirty="0" smtClean="0">
                          <a:solidFill>
                            <a:schemeClr val="tx1"/>
                          </a:solidFill>
                          <a:latin typeface="+mn-lt"/>
                          <a:ea typeface="+mn-ea"/>
                          <a:cs typeface="+mn-cs"/>
                          <a:sym typeface="Arial"/>
                        </a:rPr>
                        <a:t>unchecked</a:t>
                      </a:r>
                      <a:r>
                        <a:rPr lang="en-IN" sz="1600" b="0" i="0" u="none" strike="noStrike" cap="none" baseline="0" dirty="0" smtClean="0">
                          <a:solidFill>
                            <a:schemeClr val="tx1"/>
                          </a:solidFill>
                          <a:latin typeface="+mn-lt"/>
                          <a:ea typeface="+mn-ea"/>
                          <a:cs typeface="+mn-cs"/>
                          <a:sym typeface="Arial"/>
                        </a:rPr>
                        <a:t>. When </a:t>
                      </a:r>
                      <a:r>
                        <a:rPr lang="en-IN" sz="1600" b="0" i="0" u="none" strike="noStrike" cap="none" dirty="0" smtClean="0">
                          <a:solidFill>
                            <a:schemeClr val="dk1"/>
                          </a:solidFill>
                          <a:latin typeface="Consolas" panose="020B0609020204030204" pitchFamily="49" charset="0"/>
                          <a:ea typeface="Arial"/>
                          <a:cs typeface="Arial"/>
                          <a:sym typeface="Arial"/>
                        </a:rPr>
                        <a:t>true</a:t>
                      </a:r>
                      <a:r>
                        <a:rPr lang="en-IN" sz="1600" b="1" i="0" u="none" strike="noStrike" cap="none" baseline="0" dirty="0" smtClean="0">
                          <a:solidFill>
                            <a:schemeClr val="tx1"/>
                          </a:solidFill>
                          <a:latin typeface="+mn-lt"/>
                          <a:ea typeface="+mn-ea"/>
                          <a:cs typeface="+mn-cs"/>
                          <a:sym typeface="Arial"/>
                        </a:rPr>
                        <a:t>, </a:t>
                      </a:r>
                      <a:r>
                        <a:rPr lang="en-IN" sz="1600" b="0" i="0" u="none" strike="noStrike" cap="none" dirty="0" smtClean="0">
                          <a:solidFill>
                            <a:schemeClr val="dk1"/>
                          </a:solidFill>
                          <a:latin typeface="Consolas" panose="020B0609020204030204" pitchFamily="49" charset="0"/>
                          <a:ea typeface="Arial"/>
                          <a:cs typeface="Arial"/>
                          <a:sym typeface="Arial"/>
                        </a:rPr>
                        <a:t>Checked</a:t>
                      </a:r>
                      <a:r>
                        <a:rPr lang="en-IN" sz="1600" b="1"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returns </a:t>
                      </a:r>
                      <a:r>
                        <a:rPr lang="en-IN" sz="1600" b="0" i="0" u="none" strike="noStrike" cap="none" dirty="0" smtClean="0">
                          <a:solidFill>
                            <a:schemeClr val="dk1"/>
                          </a:solidFill>
                          <a:latin typeface="Consolas" panose="020B0609020204030204" pitchFamily="49" charset="0"/>
                          <a:ea typeface="Arial"/>
                          <a:cs typeface="Arial"/>
                          <a:sym typeface="Arial"/>
                        </a:rPr>
                        <a:t>true</a:t>
                      </a:r>
                      <a:r>
                        <a:rPr lang="en-IN" sz="1600" b="0" i="0" u="none" strike="noStrike" cap="none" baseline="0" dirty="0" smtClean="0">
                          <a:solidFill>
                            <a:schemeClr val="tx1"/>
                          </a:solidFill>
                          <a:latin typeface="+mn-lt"/>
                          <a:ea typeface="+mn-ea"/>
                          <a:cs typeface="+mn-cs"/>
                          <a:sym typeface="Arial"/>
                        </a:rPr>
                        <a:t> for both the </a:t>
                      </a:r>
                      <a:r>
                        <a:rPr lang="en-IN" sz="1600" b="1" i="0" u="none" strike="noStrike" cap="none" baseline="0" dirty="0" smtClean="0">
                          <a:solidFill>
                            <a:schemeClr val="tx1"/>
                          </a:solidFill>
                          <a:latin typeface="+mn-lt"/>
                          <a:ea typeface="+mn-ea"/>
                          <a:cs typeface="+mn-cs"/>
                          <a:sym typeface="Arial"/>
                        </a:rPr>
                        <a:t>checked</a:t>
                      </a:r>
                      <a:r>
                        <a:rPr lang="en-IN" sz="1600" b="0" i="0" u="none" strike="noStrike" cap="none" baseline="0" dirty="0" smtClean="0">
                          <a:solidFill>
                            <a:schemeClr val="tx1"/>
                          </a:solidFill>
                          <a:latin typeface="+mn-lt"/>
                          <a:ea typeface="+mn-ea"/>
                          <a:cs typeface="+mn-cs"/>
                          <a:sym typeface="Arial"/>
                        </a:rPr>
                        <a:t> and </a:t>
                      </a:r>
                      <a:r>
                        <a:rPr lang="en-IN" sz="1600" b="1" i="0" u="none" strike="noStrike" cap="none" baseline="0" dirty="0" smtClean="0">
                          <a:solidFill>
                            <a:schemeClr val="tx1"/>
                          </a:solidFill>
                          <a:latin typeface="+mn-lt"/>
                          <a:ea typeface="+mn-ea"/>
                          <a:cs typeface="+mn-cs"/>
                          <a:sym typeface="Arial"/>
                        </a:rPr>
                        <a:t>indeterminate</a:t>
                      </a:r>
                      <a:r>
                        <a:rPr lang="en-IN" sz="1600" b="0" i="0" u="none" strike="noStrike" cap="none" baseline="0" dirty="0" smtClean="0">
                          <a:solidFill>
                            <a:schemeClr val="tx1"/>
                          </a:solidFill>
                          <a:latin typeface="+mn-lt"/>
                          <a:ea typeface="+mn-ea"/>
                          <a:cs typeface="+mn-cs"/>
                          <a:sym typeface="Arial"/>
                        </a:rPr>
                        <a:t> states.</a:t>
                      </a:r>
                      <a:endParaRPr lang="en-IN" sz="1600" i="0" dirty="0" smtClean="0"/>
                    </a:p>
                  </a:txBody>
                  <a:tcPr anchor="ctr"/>
                </a:tc>
                <a:extLst>
                  <a:ext uri="{0D108BD9-81ED-4DB2-BD59-A6C34878D82A}">
                    <a16:rowId xmlns:a16="http://schemas.microsoft.com/office/drawing/2014/main" val="191425149"/>
                  </a:ext>
                </a:extLst>
              </a:tr>
              <a:tr h="764352">
                <a:tc>
                  <a:txBody>
                    <a:bodyPr/>
                    <a:lstStyle/>
                    <a:p>
                      <a:pPr algn="l"/>
                      <a:r>
                        <a:rPr lang="en-IN" sz="1600" b="0" i="0" u="none" strike="noStrike" cap="none" dirty="0" smtClean="0">
                          <a:solidFill>
                            <a:schemeClr val="dk1"/>
                          </a:solidFill>
                          <a:latin typeface="Consolas" panose="020B0609020204030204" pitchFamily="49" charset="0"/>
                          <a:ea typeface="Arial"/>
                          <a:cs typeface="Arial"/>
                          <a:sym typeface="Arial"/>
                        </a:rPr>
                        <a:t>CheckedChanged</a:t>
                      </a:r>
                      <a:endParaRPr lang="en-IN" sz="1600" b="0" i="0" u="none" strike="noStrike" cap="none" dirty="0">
                        <a:solidFill>
                          <a:schemeClr val="dk1"/>
                        </a:solidFill>
                        <a:latin typeface="Consolas" panose="020B0609020204030204" pitchFamily="49" charset="0"/>
                        <a:ea typeface="Arial"/>
                        <a:cs typeface="Arial"/>
                        <a:sym typeface="Arial"/>
                      </a:endParaRPr>
                    </a:p>
                  </a:txBody>
                  <a:tcPr anchor="ctr"/>
                </a:tc>
                <a:tc>
                  <a:txBody>
                    <a:bodyPr/>
                    <a:lstStyle/>
                    <a:p>
                      <a:pPr algn="l"/>
                      <a:r>
                        <a:rPr lang="en-IN" sz="1600" b="0" i="0" u="none" strike="noStrike" cap="none" baseline="0" dirty="0" smtClean="0">
                          <a:solidFill>
                            <a:schemeClr val="tx1"/>
                          </a:solidFill>
                          <a:latin typeface="+mn-lt"/>
                          <a:ea typeface="+mn-ea"/>
                          <a:cs typeface="+mn-cs"/>
                          <a:sym typeface="Arial"/>
                        </a:rPr>
                        <a:t>Generated </a:t>
                      </a:r>
                      <a:r>
                        <a:rPr lang="en-IN" sz="1600" b="1" i="0" u="none" strike="noStrike" cap="none" baseline="0" dirty="0" smtClean="0">
                          <a:solidFill>
                            <a:schemeClr val="tx1"/>
                          </a:solidFill>
                          <a:latin typeface="+mn-lt"/>
                          <a:ea typeface="+mn-ea"/>
                          <a:cs typeface="+mn-cs"/>
                          <a:sym typeface="Arial"/>
                        </a:rPr>
                        <a:t>any</a:t>
                      </a:r>
                      <a:r>
                        <a:rPr lang="en-IN" sz="1600" b="0" i="0" u="none" strike="noStrike" cap="none" baseline="0" dirty="0" smtClean="0">
                          <a:solidFill>
                            <a:schemeClr val="tx1"/>
                          </a:solidFill>
                          <a:latin typeface="+mn-lt"/>
                          <a:ea typeface="+mn-ea"/>
                          <a:cs typeface="+mn-cs"/>
                          <a:sym typeface="Arial"/>
                        </a:rPr>
                        <a:t> time the </a:t>
                      </a:r>
                      <a:r>
                        <a:rPr lang="en-IN" sz="1600" b="0" i="0" u="none" strike="noStrike" cap="none" dirty="0" smtClean="0">
                          <a:solidFill>
                            <a:schemeClr val="dk1"/>
                          </a:solidFill>
                          <a:latin typeface="Consolas" panose="020B0609020204030204" pitchFamily="49" charset="0"/>
                          <a:ea typeface="Arial"/>
                          <a:cs typeface="Arial"/>
                          <a:sym typeface="Arial"/>
                        </a:rPr>
                        <a:t>Checked</a:t>
                      </a:r>
                      <a:r>
                        <a:rPr lang="en-IN" sz="1600" b="1"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or </a:t>
                      </a:r>
                      <a:r>
                        <a:rPr lang="en-IN" sz="1600" b="0" i="0" u="none" strike="noStrike" cap="none" dirty="0" smtClean="0">
                          <a:solidFill>
                            <a:schemeClr val="dk1"/>
                          </a:solidFill>
                          <a:latin typeface="Consolas" panose="020B0609020204030204" pitchFamily="49" charset="0"/>
                          <a:ea typeface="Arial"/>
                          <a:cs typeface="Arial"/>
                          <a:sym typeface="Arial"/>
                        </a:rPr>
                        <a:t>CheckState</a:t>
                      </a:r>
                      <a:r>
                        <a:rPr lang="en-IN" sz="1600" b="0" i="0" u="none" strike="noStrike" cap="none" baseline="0" dirty="0" smtClean="0">
                          <a:solidFill>
                            <a:schemeClr val="tx1"/>
                          </a:solidFill>
                          <a:latin typeface="+mn-lt"/>
                          <a:ea typeface="+mn-ea"/>
                          <a:cs typeface="+mn-cs"/>
                          <a:sym typeface="Arial"/>
                        </a:rPr>
                        <a:t> property changes. This is a </a:t>
                      </a:r>
                      <a:r>
                        <a:rPr lang="en-IN" sz="1600" b="0" i="0" u="none" strike="noStrike" cap="none" dirty="0" smtClean="0">
                          <a:solidFill>
                            <a:schemeClr val="dk1"/>
                          </a:solidFill>
                          <a:latin typeface="Consolas" panose="020B0609020204030204" pitchFamily="49" charset="0"/>
                          <a:ea typeface="Arial"/>
                          <a:cs typeface="Arial"/>
                          <a:sym typeface="Arial"/>
                        </a:rPr>
                        <a:t>CheckBox</a:t>
                      </a:r>
                      <a:r>
                        <a:rPr lang="en-IN" sz="1600" b="0" i="0" u="none" strike="noStrike" cap="none" baseline="0" dirty="0" smtClean="0">
                          <a:solidFill>
                            <a:schemeClr val="tx1"/>
                          </a:solidFill>
                          <a:latin typeface="+mn-lt"/>
                          <a:ea typeface="+mn-ea"/>
                          <a:cs typeface="+mn-cs"/>
                          <a:sym typeface="Arial"/>
                        </a:rPr>
                        <a:t>’s default event. When a user double clicks the </a:t>
                      </a:r>
                      <a:r>
                        <a:rPr lang="en-IN" sz="1600" b="0" i="0" u="none" strike="noStrike" cap="none" dirty="0" smtClean="0">
                          <a:solidFill>
                            <a:schemeClr val="dk1"/>
                          </a:solidFill>
                          <a:latin typeface="Consolas" panose="020B0609020204030204" pitchFamily="49" charset="0"/>
                          <a:ea typeface="Arial"/>
                          <a:cs typeface="Arial"/>
                          <a:sym typeface="Arial"/>
                        </a:rPr>
                        <a:t>CheckBox</a:t>
                      </a:r>
                      <a:r>
                        <a:rPr lang="en-IN" sz="1600" b="0" i="0" u="none" strike="noStrike" cap="none" baseline="0" dirty="0" smtClean="0">
                          <a:solidFill>
                            <a:schemeClr val="tx1"/>
                          </a:solidFill>
                          <a:latin typeface="+mn-lt"/>
                          <a:ea typeface="+mn-ea"/>
                          <a:cs typeface="+mn-cs"/>
                          <a:sym typeface="Arial"/>
                        </a:rPr>
                        <a:t> control in design view, an empty event handler for this event is generated.</a:t>
                      </a:r>
                      <a:endParaRPr lang="en-IN" sz="1600" i="0" dirty="0"/>
                    </a:p>
                  </a:txBody>
                  <a:tcPr anchor="ctr"/>
                </a:tc>
                <a:extLst>
                  <a:ext uri="{0D108BD9-81ED-4DB2-BD59-A6C34878D82A}">
                    <a16:rowId xmlns:a16="http://schemas.microsoft.com/office/drawing/2014/main" val="2488280972"/>
                  </a:ext>
                </a:extLst>
              </a:tr>
            </a:tbl>
          </a:graphicData>
        </a:graphic>
      </p:graphicFrame>
    </p:spTree>
    <p:extLst>
      <p:ext uri="{BB962C8B-B14F-4D97-AF65-F5344CB8AC3E}">
        <p14:creationId xmlns:p14="http://schemas.microsoft.com/office/powerpoint/2010/main" val="114578387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14.7</a:t>
            </a:r>
            <a:r>
              <a:rPr lang="en-US" dirty="0"/>
              <a:t> CheckBoxes and </a:t>
            </a:r>
            <a:r>
              <a:rPr lang="en-US" dirty="0" smtClean="0"/>
              <a:t>RadioButtons </a:t>
            </a:r>
            <a:r>
              <a:rPr lang="en-US" sz="2000" b="0" dirty="0" smtClean="0"/>
              <a:t>(1 of 4)</a:t>
            </a:r>
            <a:endParaRPr lang="en-IN" sz="2000" b="0" dirty="0"/>
          </a:p>
        </p:txBody>
      </p:sp>
      <p:sp>
        <p:nvSpPr>
          <p:cNvPr id="3" name="Text Placeholder 2"/>
          <p:cNvSpPr>
            <a:spLocks noGrp="1"/>
          </p:cNvSpPr>
          <p:nvPr>
            <p:ph type="body" idx="1"/>
          </p:nvPr>
        </p:nvSpPr>
        <p:spPr/>
        <p:txBody>
          <a:bodyPr/>
          <a:lstStyle/>
          <a:p>
            <a:r>
              <a:rPr lang="en-US" altLang="en-US" sz="2400" dirty="0">
                <a:latin typeface="+mn-lt"/>
              </a:rPr>
              <a:t>The program in </a:t>
            </a:r>
            <a:r>
              <a:rPr lang="en-US" altLang="en-US" sz="2400" dirty="0" smtClean="0">
                <a:latin typeface="+mn-lt"/>
              </a:rPr>
              <a:t>Figure.</a:t>
            </a:r>
            <a:r>
              <a:rPr lang="en-US" altLang="en-US" sz="2400" dirty="0">
                <a:latin typeface="+mn-lt"/>
              </a:rPr>
              <a:t> 14.26 allows the user to select </a:t>
            </a:r>
            <a:r>
              <a:rPr lang="en-US" altLang="en-US" sz="2400" dirty="0">
                <a:latin typeface="Consolas" panose="020B0609020204030204" pitchFamily="49" charset="0"/>
              </a:rPr>
              <a:t>CheckBox</a:t>
            </a:r>
            <a:r>
              <a:rPr lang="en-US" altLang="en-US" sz="2400" dirty="0">
                <a:latin typeface="+mn-lt"/>
              </a:rPr>
              <a:t>es to change a </a:t>
            </a:r>
            <a:r>
              <a:rPr lang="en-US" altLang="en-US" sz="2400" dirty="0">
                <a:latin typeface="Consolas" panose="020B0609020204030204" pitchFamily="49" charset="0"/>
              </a:rPr>
              <a:t>Label</a:t>
            </a:r>
            <a:r>
              <a:rPr lang="en-US" altLang="en-US" sz="2400" dirty="0">
                <a:latin typeface="+mn-lt"/>
              </a:rPr>
              <a:t>’s font style</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3528872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smtClean="0"/>
              <a:t>Figure </a:t>
            </a:r>
            <a:r>
              <a:rPr lang="en-IN" dirty="0"/>
              <a:t>14.26 Using </a:t>
            </a:r>
            <a:r>
              <a:rPr lang="en-IN" dirty="0">
                <a:latin typeface="Consolas" panose="020B0609020204030204" pitchFamily="49" charset="0"/>
              </a:rPr>
              <a:t>CheckBox</a:t>
            </a:r>
            <a:r>
              <a:rPr lang="en-IN" dirty="0"/>
              <a:t>es to Toggle Italic and Bold </a:t>
            </a:r>
            <a:r>
              <a:rPr lang="en-IN" dirty="0" smtClean="0"/>
              <a:t>Styles </a:t>
            </a:r>
            <a:r>
              <a:rPr lang="en-US" sz="2000" b="0" dirty="0" smtClean="0"/>
              <a:t>(1 of 3)</a:t>
            </a:r>
            <a:endParaRPr lang="en-IN" sz="2000" dirty="0"/>
          </a:p>
        </p:txBody>
      </p:sp>
      <p:pic>
        <p:nvPicPr>
          <p:cNvPr id="4" name="Picture 3" descr="Program code using checkboxes to toggle italic and bold styles. Line 1: forward slash, forward slash, f i g. 14.26, colon, checkbox test form, period, c s. Line 2: forward slash, forward slash, using checkboxes to toggle italic and bold styles. Line 3: using system, semicolon. Line 4: using system, period, drawing, semicolon. Line 5: using system, period, windows, period, forms, semicolon. Line 6: blank. Line 7: namespace checkbox test. Line 8: left brace. Line 9, indented once: forward slash, forward slash, form contains checkboxes to allow the user to modify sample text. Line 10, indented once: public partial class checkbox test form, colon, form. Line 11, indented once: left brace. Line 12, indented twice: forward slash, forward slash, default constructor. Line 13, indented twice: public checkbox test form, left parenthesis, right parenthesis. Line 14, indented twice: left brace. Line 15, indented three times: initialize component, left parenthesis, right parenthesis, semicolon. Line 16, indented twice: right brace. Line 1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500" y="1735970"/>
            <a:ext cx="7493000" cy="3530600"/>
          </a:xfrm>
          <a:prstGeom prst="rect">
            <a:avLst/>
          </a:prstGeom>
        </p:spPr>
      </p:pic>
    </p:spTree>
    <p:extLst>
      <p:ext uri="{BB962C8B-B14F-4D97-AF65-F5344CB8AC3E}">
        <p14:creationId xmlns:p14="http://schemas.microsoft.com/office/powerpoint/2010/main" val="22463201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14.26 Using </a:t>
            </a:r>
            <a:r>
              <a:rPr lang="en-IN" dirty="0">
                <a:latin typeface="Consolas" panose="020B0609020204030204" pitchFamily="49" charset="0"/>
              </a:rPr>
              <a:t>CheckBox</a:t>
            </a:r>
            <a:r>
              <a:rPr lang="en-IN" dirty="0"/>
              <a:t>es to Toggle Italic and Bold Styles </a:t>
            </a:r>
            <a:r>
              <a:rPr lang="en-US" sz="2000" b="0" dirty="0" smtClean="0"/>
              <a:t>(2 </a:t>
            </a:r>
            <a:r>
              <a:rPr lang="en-US" sz="2000" b="0" dirty="0"/>
              <a:t>of 3)</a:t>
            </a:r>
            <a:endParaRPr lang="en-IN" dirty="0"/>
          </a:p>
        </p:txBody>
      </p:sp>
      <p:pic>
        <p:nvPicPr>
          <p:cNvPr id="4" name="Picture 3" descr="Program code using checkboxes to toggle italic and bold styles. Line 18, indented twice: forward slash, forward slash, toggle the font style between bold and. Line 19, indented twice: forward slash, forward slash, not bold based on the current setting. Line 20, indented twice: private void bold checkbox, underscore, checked changed, left parenthesis, object sender, comma, event a r g s e, right parenthesis. Line 21, indented twice: left brace. Line 22, indented three times: output label, period, font = new font, left parenthesis, output label, period, font, comma. Line 23, indented four times: output label, period, font, period, style, caret, font style, period, bold, right parenthesis, semicolon. Line 24, indented twice: right brace. Line 25: blank. Line 26, indented twice: forward slash, forward slash, toggle the font style between italic and. Line 27, indented twice: forward slash, forward slash, not italic based on the current setting. Line 28, indented twice: private void italic checkbox, underscore, checked changed, left parenthesis. Line 29, indented three times: object sender, comma, event a r g s e, right parenthesis. Line 30, indented twice: left brace. Line 31, indented three times: output label, period, font = new font, left parenthesis, output label, period, font, comma. Line 32, indented four times: output label, period, font, period, style, caret, font style, period, italic, right parenthesis, semicolon. Line 33, indented twice: right brace. Line 34, indented once: right brace. Line 3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500" y="1802130"/>
            <a:ext cx="7493000" cy="3962400"/>
          </a:xfrm>
          <a:prstGeom prst="rect">
            <a:avLst/>
          </a:prstGeom>
        </p:spPr>
      </p:pic>
    </p:spTree>
    <p:extLst>
      <p:ext uri="{BB962C8B-B14F-4D97-AF65-F5344CB8AC3E}">
        <p14:creationId xmlns:p14="http://schemas.microsoft.com/office/powerpoint/2010/main" val="318281570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14.26 Using </a:t>
            </a:r>
            <a:r>
              <a:rPr lang="en-IN" dirty="0">
                <a:latin typeface="Consolas" panose="020B0609020204030204" pitchFamily="49" charset="0"/>
              </a:rPr>
              <a:t>CheckBox</a:t>
            </a:r>
            <a:r>
              <a:rPr lang="en-IN" dirty="0"/>
              <a:t>es to Toggle Italic and Bold Styles </a:t>
            </a:r>
            <a:r>
              <a:rPr lang="en-US" sz="2000" b="0" dirty="0" smtClean="0"/>
              <a:t>(3 </a:t>
            </a:r>
            <a:r>
              <a:rPr lang="en-US" sz="2000" b="0" dirty="0"/>
              <a:t>of 3)</a:t>
            </a:r>
            <a:endParaRPr lang="en-IN" dirty="0"/>
          </a:p>
        </p:txBody>
      </p:sp>
      <p:pic>
        <p:nvPicPr>
          <p:cNvPr id="4" name="Picture 3" descr="A checkbox test dialog box reads, watch the font style change. There are 2 checkbox options that read, bold, and, italic. In another checkbox test dialog box, the bold option is checked and the text, watch the font style change, is bold. In another checkbox test dialog box, the bold and italic checkboxes are checked and the text, watch the font style change, is bold and italicized. In another checkbox test dialog box, the italic checkbox is selected and the bold checkbox is deselected. The text, watch the font style change, is italicized and not bol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150" y="1833102"/>
            <a:ext cx="7505700" cy="2247900"/>
          </a:xfrm>
          <a:prstGeom prst="rect">
            <a:avLst/>
          </a:prstGeom>
        </p:spPr>
      </p:pic>
    </p:spTree>
    <p:extLst>
      <p:ext uri="{BB962C8B-B14F-4D97-AF65-F5344CB8AC3E}">
        <p14:creationId xmlns:p14="http://schemas.microsoft.com/office/powerpoint/2010/main" val="19563692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114"/>
            <a:ext cx="8229600" cy="1066799"/>
          </a:xfrm>
        </p:spPr>
        <p:txBody>
          <a:bodyPr anchor="b"/>
          <a:lstStyle/>
          <a:p>
            <a:r>
              <a:rPr lang="it-IT" dirty="0" smtClean="0"/>
              <a:t>Figure </a:t>
            </a:r>
            <a:r>
              <a:rPr lang="it-IT" dirty="0"/>
              <a:t>14.1 </a:t>
            </a:r>
            <a:r>
              <a:rPr lang="it-IT" dirty="0" smtClean="0"/>
              <a:t>G</a:t>
            </a:r>
            <a:r>
              <a:rPr lang="it-IT" sz="100" dirty="0" smtClean="0"/>
              <a:t> </a:t>
            </a:r>
            <a:r>
              <a:rPr lang="it-IT" dirty="0" smtClean="0"/>
              <a:t>U</a:t>
            </a:r>
            <a:r>
              <a:rPr lang="it-IT" sz="100" dirty="0" smtClean="0"/>
              <a:t> </a:t>
            </a:r>
            <a:r>
              <a:rPr lang="it-IT" dirty="0" smtClean="0"/>
              <a:t>I </a:t>
            </a:r>
            <a:r>
              <a:rPr lang="it-IT" dirty="0"/>
              <a:t>Controls in Visual Studio</a:t>
            </a:r>
            <a:endParaRPr lang="en-US" dirty="0"/>
          </a:p>
        </p:txBody>
      </p:sp>
      <p:pic>
        <p:nvPicPr>
          <p:cNvPr id="4" name="Picture 3" descr="The visual studio main window. A menu bar across the top of the window contains the following menus: file, edit, view, project, debug, team, tools, test, analyze, window, and help. Below the menu bar is a tool bar. The third icon in the tool bar is the tool bar butt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150" y="1662465"/>
            <a:ext cx="6997700" cy="4533900"/>
          </a:xfrm>
          <a:prstGeom prst="rect">
            <a:avLst/>
          </a:prstGeom>
        </p:spPr>
      </p:pic>
    </p:spTree>
    <p:extLst>
      <p:ext uri="{BB962C8B-B14F-4D97-AF65-F5344CB8AC3E}">
        <p14:creationId xmlns:p14="http://schemas.microsoft.com/office/powerpoint/2010/main" val="157248887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14.7 CheckBoxes and RadioButtons </a:t>
            </a:r>
            <a:r>
              <a:rPr lang="en-US" sz="2000" b="0" dirty="0" smtClean="0"/>
              <a:t>(2 </a:t>
            </a:r>
            <a:r>
              <a:rPr lang="en-US" sz="2000" b="0" dirty="0"/>
              <a:t>of 4)</a:t>
            </a:r>
            <a:endParaRPr lang="en-IN" dirty="0"/>
          </a:p>
        </p:txBody>
      </p:sp>
      <p:sp>
        <p:nvSpPr>
          <p:cNvPr id="3" name="Text Placeholder 2"/>
          <p:cNvSpPr>
            <a:spLocks noGrp="1"/>
          </p:cNvSpPr>
          <p:nvPr>
            <p:ph type="body" idx="1"/>
          </p:nvPr>
        </p:nvSpPr>
        <p:spPr>
          <a:xfrm>
            <a:off x="457200" y="1600200"/>
            <a:ext cx="8229600" cy="4699000"/>
          </a:xfrm>
        </p:spPr>
        <p:txBody>
          <a:bodyPr/>
          <a:lstStyle/>
          <a:p>
            <a:r>
              <a:rPr lang="en-US" sz="2200" dirty="0">
                <a:latin typeface="+mn-lt"/>
              </a:rPr>
              <a:t>To change the font style on a </a:t>
            </a:r>
            <a:r>
              <a:rPr lang="en-US" sz="2400" dirty="0">
                <a:latin typeface="Consolas" panose="020B0609020204030204" pitchFamily="49" charset="0"/>
              </a:rPr>
              <a:t>Label</a:t>
            </a:r>
            <a:r>
              <a:rPr lang="en-US" sz="2200" b="1" dirty="0">
                <a:latin typeface="+mn-lt"/>
              </a:rPr>
              <a:t>,</a:t>
            </a:r>
            <a:r>
              <a:rPr lang="en-US" sz="2200" dirty="0">
                <a:latin typeface="+mn-lt"/>
              </a:rPr>
              <a:t> you must set its </a:t>
            </a:r>
            <a:r>
              <a:rPr lang="en-US" sz="2400" dirty="0">
                <a:latin typeface="Consolas" panose="020B0609020204030204" pitchFamily="49" charset="0"/>
              </a:rPr>
              <a:t>Font</a:t>
            </a:r>
            <a:r>
              <a:rPr lang="en-US" sz="2200" b="1" dirty="0">
                <a:latin typeface="+mn-lt"/>
              </a:rPr>
              <a:t> </a:t>
            </a:r>
            <a:r>
              <a:rPr lang="en-US" sz="2200" dirty="0">
                <a:latin typeface="+mn-lt"/>
              </a:rPr>
              <a:t>property to a new </a:t>
            </a:r>
            <a:r>
              <a:rPr lang="en-US" sz="2400" dirty="0">
                <a:latin typeface="Consolas" panose="020B0609020204030204" pitchFamily="49" charset="0"/>
              </a:rPr>
              <a:t>Font</a:t>
            </a:r>
            <a:r>
              <a:rPr lang="en-US" sz="2200" dirty="0">
                <a:latin typeface="+mn-lt"/>
              </a:rPr>
              <a:t> object.</a:t>
            </a:r>
          </a:p>
          <a:p>
            <a:r>
              <a:rPr lang="en-US" sz="2200" dirty="0">
                <a:latin typeface="+mn-lt"/>
              </a:rPr>
              <a:t>The </a:t>
            </a:r>
            <a:r>
              <a:rPr lang="en-US" sz="2400" dirty="0">
                <a:latin typeface="Consolas" panose="020B0609020204030204" pitchFamily="49" charset="0"/>
              </a:rPr>
              <a:t>Font</a:t>
            </a:r>
            <a:r>
              <a:rPr lang="en-US" sz="2200" dirty="0">
                <a:latin typeface="+mn-lt"/>
              </a:rPr>
              <a:t> constructor we used takes the current font and the new style as arguments.</a:t>
            </a:r>
          </a:p>
          <a:p>
            <a:r>
              <a:rPr lang="en-US" sz="2200" b="1" dirty="0">
                <a:latin typeface="+mn-lt"/>
              </a:rPr>
              <a:t>Combining Font Styles with Bitwise Operators</a:t>
            </a:r>
          </a:p>
          <a:p>
            <a:r>
              <a:rPr lang="en-US" sz="2200" dirty="0">
                <a:latin typeface="+mn-lt"/>
              </a:rPr>
              <a:t>Styles can be combined via bitwise operators—operators that perform manipulation on bits of information.</a:t>
            </a:r>
          </a:p>
          <a:p>
            <a:r>
              <a:rPr lang="en-US" sz="2200" dirty="0">
                <a:latin typeface="+mn-lt"/>
              </a:rPr>
              <a:t>We needed to set the </a:t>
            </a:r>
            <a:r>
              <a:rPr lang="en-US" sz="2400" dirty="0">
                <a:latin typeface="Consolas" panose="020B0609020204030204" pitchFamily="49" charset="0"/>
              </a:rPr>
              <a:t>FontStyle</a:t>
            </a:r>
            <a:r>
              <a:rPr lang="en-US" sz="2200" dirty="0">
                <a:latin typeface="+mn-lt"/>
              </a:rPr>
              <a:t> so that the text appears in bold if it was not bold originally, and vice versa</a:t>
            </a:r>
          </a:p>
          <a:p>
            <a:pPr lvl="1"/>
            <a:r>
              <a:rPr lang="en-US" sz="2200" dirty="0">
                <a:latin typeface="+mn-lt"/>
              </a:rPr>
              <a:t>The logical exclusive </a:t>
            </a:r>
            <a:r>
              <a:rPr lang="en-US" sz="2200" dirty="0" smtClean="0">
                <a:latin typeface="+mn-lt"/>
              </a:rPr>
              <a:t>OR </a:t>
            </a:r>
            <a:r>
              <a:rPr lang="en-US" sz="2200" dirty="0">
                <a:latin typeface="+mn-lt"/>
              </a:rPr>
              <a:t>operator makes toggling the text style simple</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358062017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14.7 CheckBoxes and RadioButtons </a:t>
            </a:r>
            <a:r>
              <a:rPr lang="en-US" sz="2000" b="0" dirty="0" smtClean="0"/>
              <a:t>(3 </a:t>
            </a:r>
            <a:r>
              <a:rPr lang="en-US" sz="2000" b="0" dirty="0"/>
              <a:t>of 4)</a:t>
            </a:r>
            <a:endParaRPr lang="en-IN" dirty="0"/>
          </a:p>
        </p:txBody>
      </p:sp>
      <p:sp>
        <p:nvSpPr>
          <p:cNvPr id="3" name="Text Placeholder 2"/>
          <p:cNvSpPr>
            <a:spLocks noGrp="1"/>
          </p:cNvSpPr>
          <p:nvPr>
            <p:ph type="body" idx="1"/>
          </p:nvPr>
        </p:nvSpPr>
        <p:spPr/>
        <p:txBody>
          <a:bodyPr/>
          <a:lstStyle/>
          <a:p>
            <a:r>
              <a:rPr lang="en-US" sz="2400" b="1" dirty="0">
                <a:latin typeface="+mn-lt"/>
              </a:rPr>
              <a:t>RadioButtons</a:t>
            </a:r>
          </a:p>
          <a:p>
            <a:r>
              <a:rPr lang="en-US" sz="2400" dirty="0">
                <a:latin typeface="+mn-lt"/>
              </a:rPr>
              <a:t>Radio buttons are similar to </a:t>
            </a:r>
            <a:r>
              <a:rPr lang="en-US" sz="2400" dirty="0">
                <a:latin typeface="Consolas" panose="020B0609020204030204" pitchFamily="49" charset="0"/>
              </a:rPr>
              <a:t>CheckBox</a:t>
            </a:r>
            <a:r>
              <a:rPr lang="en-US" sz="2400" dirty="0">
                <a:latin typeface="+mn-lt"/>
              </a:rPr>
              <a:t>es in that they also have two states—selected and not selected.</a:t>
            </a:r>
          </a:p>
          <a:p>
            <a:r>
              <a:rPr lang="en-US" sz="2400" dirty="0">
                <a:latin typeface="Consolas" panose="020B0609020204030204" pitchFamily="49" charset="0"/>
              </a:rPr>
              <a:t>RadioButton</a:t>
            </a:r>
            <a:r>
              <a:rPr lang="en-US" sz="2400" dirty="0">
                <a:latin typeface="+mn-lt"/>
              </a:rPr>
              <a:t>s normally appear as a group, in which only one </a:t>
            </a:r>
            <a:r>
              <a:rPr lang="en-US" sz="2400" dirty="0">
                <a:latin typeface="Consolas" panose="020B0609020204030204" pitchFamily="49" charset="0"/>
              </a:rPr>
              <a:t>RadioButton</a:t>
            </a:r>
            <a:r>
              <a:rPr lang="en-US" sz="2400" dirty="0">
                <a:latin typeface="+mn-lt"/>
              </a:rPr>
              <a:t> can be selected at a time.</a:t>
            </a:r>
          </a:p>
          <a:p>
            <a:r>
              <a:rPr lang="en-US" sz="2400" dirty="0">
                <a:latin typeface="+mn-lt"/>
              </a:rPr>
              <a:t>All </a:t>
            </a:r>
            <a:r>
              <a:rPr lang="en-US" sz="2400" dirty="0">
                <a:latin typeface="Consolas" panose="020B0609020204030204" pitchFamily="49" charset="0"/>
              </a:rPr>
              <a:t>RadioButton</a:t>
            </a:r>
            <a:r>
              <a:rPr lang="en-US" sz="2400" dirty="0">
                <a:latin typeface="+mn-lt"/>
              </a:rPr>
              <a:t>s</a:t>
            </a:r>
            <a:r>
              <a:rPr lang="en-US" sz="2400" dirty="0" smtClean="0">
                <a:latin typeface="+mn-lt"/>
              </a:rPr>
              <a:t> added </a:t>
            </a:r>
            <a:r>
              <a:rPr lang="en-US" sz="2400" dirty="0">
                <a:latin typeface="+mn-lt"/>
              </a:rPr>
              <a:t>to a container become part of the same group</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6158964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Look-and-Feel Observation 14.4</a:t>
            </a:r>
          </a:p>
        </p:txBody>
      </p:sp>
      <p:sp>
        <p:nvSpPr>
          <p:cNvPr id="3" name="Text Placeholder 2"/>
          <p:cNvSpPr>
            <a:spLocks noGrp="1"/>
          </p:cNvSpPr>
          <p:nvPr>
            <p:ph type="body" idx="1"/>
          </p:nvPr>
        </p:nvSpPr>
        <p:spPr/>
        <p:txBody>
          <a:bodyPr/>
          <a:lstStyle/>
          <a:p>
            <a:pPr marL="0" indent="0">
              <a:buNone/>
            </a:pPr>
            <a:r>
              <a:rPr lang="en-IN" sz="2400" dirty="0">
                <a:latin typeface="+mn-lt"/>
              </a:rPr>
              <a:t>Use </a:t>
            </a:r>
            <a:r>
              <a:rPr lang="en-IN" sz="2400" dirty="0">
                <a:latin typeface="Consolas" panose="020B0609020204030204" pitchFamily="49" charset="0"/>
              </a:rPr>
              <a:t>RadioButton</a:t>
            </a:r>
            <a:r>
              <a:rPr lang="en-IN" sz="2400" dirty="0">
                <a:latin typeface="+mn-lt"/>
              </a:rPr>
              <a:t>s when the user should choose only one option in a group. Use </a:t>
            </a:r>
            <a:r>
              <a:rPr lang="en-IN" sz="2400" dirty="0">
                <a:latin typeface="Consolas" panose="020B0609020204030204" pitchFamily="49" charset="0"/>
              </a:rPr>
              <a:t>CheckBox</a:t>
            </a:r>
            <a:r>
              <a:rPr lang="en-IN" sz="2400" dirty="0">
                <a:latin typeface="+mn-lt"/>
              </a:rPr>
              <a:t>e</a:t>
            </a:r>
            <a:r>
              <a:rPr lang="en-IN" sz="2400" dirty="0" smtClean="0">
                <a:latin typeface="+mn-lt"/>
              </a:rPr>
              <a:t>s </a:t>
            </a:r>
            <a:r>
              <a:rPr lang="en-IN" sz="2400" dirty="0">
                <a:latin typeface="+mn-lt"/>
              </a:rPr>
              <a:t>when the user should be able to choose multiple options in a group.</a:t>
            </a:r>
          </a:p>
        </p:txBody>
      </p:sp>
    </p:spTree>
    <p:extLst>
      <p:ext uri="{BB962C8B-B14F-4D97-AF65-F5344CB8AC3E}">
        <p14:creationId xmlns:p14="http://schemas.microsoft.com/office/powerpoint/2010/main" val="22401952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14.27 </a:t>
            </a:r>
            <a:r>
              <a:rPr lang="en-IN" dirty="0">
                <a:latin typeface="Consolas" panose="020B0609020204030204" pitchFamily="49" charset="0"/>
              </a:rPr>
              <a:t>RadioButton</a:t>
            </a:r>
            <a:r>
              <a:rPr lang="en-IN" dirty="0"/>
              <a:t> Properties and an Event</a:t>
            </a:r>
          </a:p>
        </p:txBody>
      </p:sp>
      <p:sp>
        <p:nvSpPr>
          <p:cNvPr id="3" name="Text Placeholder 2"/>
          <p:cNvSpPr>
            <a:spLocks noGrp="1"/>
          </p:cNvSpPr>
          <p:nvPr>
            <p:ph type="body" idx="1"/>
          </p:nvPr>
        </p:nvSpPr>
        <p:spPr>
          <a:xfrm>
            <a:off x="457200" y="1600201"/>
            <a:ext cx="8229600" cy="427136"/>
          </a:xfrm>
        </p:spPr>
        <p:txBody>
          <a:bodyPr/>
          <a:lstStyle/>
          <a:p>
            <a:pPr marL="0" indent="0">
              <a:buNone/>
            </a:pPr>
            <a:r>
              <a:rPr lang="en-IN" sz="2000" b="1" dirty="0">
                <a:solidFill>
                  <a:schemeClr val="tx1"/>
                </a:solidFill>
                <a:latin typeface="+mn-lt"/>
              </a:rPr>
              <a:t>Common </a:t>
            </a:r>
            <a:r>
              <a:rPr lang="en-IN" sz="2000" b="1" dirty="0" smtClean="0">
                <a:solidFill>
                  <a:schemeClr val="tx1"/>
                </a:solidFill>
                <a:latin typeface="+mn-lt"/>
              </a:rPr>
              <a:t>Properties</a:t>
            </a:r>
            <a:endParaRPr lang="en-IN" sz="2000" b="1"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1290749066"/>
              </p:ext>
            </p:extLst>
          </p:nvPr>
        </p:nvGraphicFramePr>
        <p:xfrm>
          <a:off x="754380" y="2185796"/>
          <a:ext cx="7635240" cy="1521684"/>
        </p:xfrm>
        <a:graphic>
          <a:graphicData uri="http://schemas.openxmlformats.org/drawingml/2006/table">
            <a:tbl>
              <a:tblPr firstRow="1" bandRow="1">
                <a:tableStyleId>{5940675A-B579-460E-94D1-54222C63F5DA}</a:tableStyleId>
              </a:tblPr>
              <a:tblGrid>
                <a:gridCol w="2343150">
                  <a:extLst>
                    <a:ext uri="{9D8B030D-6E8A-4147-A177-3AD203B41FA5}">
                      <a16:colId xmlns:a16="http://schemas.microsoft.com/office/drawing/2014/main" val="2311599309"/>
                    </a:ext>
                  </a:extLst>
                </a:gridCol>
                <a:gridCol w="5292090">
                  <a:extLst>
                    <a:ext uri="{9D8B030D-6E8A-4147-A177-3AD203B41FA5}">
                      <a16:colId xmlns:a16="http://schemas.microsoft.com/office/drawing/2014/main" val="285326806"/>
                    </a:ext>
                  </a:extLst>
                </a:gridCol>
              </a:tblGrid>
              <a:tr h="528456">
                <a:tc>
                  <a:txBody>
                    <a:bodyPr/>
                    <a:lstStyle/>
                    <a:p>
                      <a:r>
                        <a:rPr lang="en-IN" sz="1600" b="1" i="0" u="none" strike="noStrike" cap="none" baseline="0" dirty="0" smtClean="0">
                          <a:solidFill>
                            <a:schemeClr val="tx1"/>
                          </a:solidFill>
                          <a:latin typeface="Consolas" panose="020B0609020204030204" pitchFamily="49" charset="0"/>
                          <a:ea typeface="+mn-ea"/>
                          <a:cs typeface="+mn-cs"/>
                          <a:sym typeface="Arial"/>
                        </a:rPr>
                        <a:t>RadioButton</a:t>
                      </a:r>
                    </a:p>
                    <a:p>
                      <a:r>
                        <a:rPr lang="en-IN" sz="1600" b="1" i="0" u="none" strike="noStrike" cap="none" baseline="0" dirty="0" smtClean="0">
                          <a:solidFill>
                            <a:schemeClr val="tx1"/>
                          </a:solidFill>
                          <a:latin typeface="+mn-lt"/>
                          <a:ea typeface="+mn-ea"/>
                          <a:cs typeface="+mn-cs"/>
                          <a:sym typeface="Arial"/>
                        </a:rPr>
                        <a:t>properties and an event</a:t>
                      </a:r>
                      <a:endParaRPr lang="en-IN" sz="1600" b="1" i="0" dirty="0"/>
                    </a:p>
                  </a:txBody>
                  <a:tcPr anchor="b"/>
                </a:tc>
                <a:tc>
                  <a:txBody>
                    <a:bodyPr/>
                    <a:lstStyle/>
                    <a:p>
                      <a:r>
                        <a:rPr lang="en-IN" sz="1600" b="1" i="0" u="none" strike="noStrike" cap="none" baseline="0" dirty="0" smtClean="0">
                          <a:solidFill>
                            <a:schemeClr val="tx1"/>
                          </a:solidFill>
                          <a:latin typeface="+mn-lt"/>
                          <a:ea typeface="+mn-ea"/>
                          <a:cs typeface="+mn-cs"/>
                          <a:sym typeface="Arial"/>
                        </a:rPr>
                        <a:t>Description</a:t>
                      </a:r>
                      <a:endParaRPr lang="en-IN" sz="1600" b="1" i="0" dirty="0"/>
                    </a:p>
                  </a:txBody>
                  <a:tcPr anchor="b"/>
                </a:tc>
                <a:extLst>
                  <a:ext uri="{0D108BD9-81ED-4DB2-BD59-A6C34878D82A}">
                    <a16:rowId xmlns:a16="http://schemas.microsoft.com/office/drawing/2014/main" val="1594012554"/>
                  </a:ext>
                </a:extLst>
              </a:tr>
              <a:tr h="363444">
                <a:tc>
                  <a:txBody>
                    <a:bodyPr/>
                    <a:lstStyle/>
                    <a:p>
                      <a:r>
                        <a:rPr lang="en-IN" sz="1600" b="0" i="0" u="none" strike="noStrike" cap="none" dirty="0" smtClean="0">
                          <a:solidFill>
                            <a:schemeClr val="dk1"/>
                          </a:solidFill>
                          <a:latin typeface="Consolas" panose="020B0609020204030204" pitchFamily="49" charset="0"/>
                          <a:ea typeface="Arial"/>
                          <a:cs typeface="Arial"/>
                          <a:sym typeface="Arial"/>
                        </a:rPr>
                        <a:t>Checked</a:t>
                      </a:r>
                      <a:endParaRPr lang="en-IN"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IN" sz="1600" b="0" i="0" u="none" strike="noStrike" cap="none" baseline="0" dirty="0" smtClean="0">
                          <a:solidFill>
                            <a:schemeClr val="tx1"/>
                          </a:solidFill>
                          <a:latin typeface="+mn-lt"/>
                          <a:ea typeface="+mn-ea"/>
                          <a:cs typeface="+mn-cs"/>
                          <a:sym typeface="Arial"/>
                        </a:rPr>
                        <a:t>Indicates whether the </a:t>
                      </a:r>
                      <a:r>
                        <a:rPr lang="en-IN" sz="1600" b="0" i="0" u="none" strike="noStrike" cap="none" dirty="0" smtClean="0">
                          <a:solidFill>
                            <a:schemeClr val="dk1"/>
                          </a:solidFill>
                          <a:latin typeface="Consolas" panose="020B0609020204030204" pitchFamily="49" charset="0"/>
                          <a:ea typeface="Arial"/>
                          <a:cs typeface="Arial"/>
                          <a:sym typeface="Arial"/>
                        </a:rPr>
                        <a:t>RadioButton</a:t>
                      </a:r>
                      <a:r>
                        <a:rPr lang="en-IN" sz="1600" b="0" i="0" u="none" strike="noStrike" cap="none" baseline="0" dirty="0" smtClean="0">
                          <a:solidFill>
                            <a:schemeClr val="tx1"/>
                          </a:solidFill>
                          <a:latin typeface="+mn-lt"/>
                          <a:ea typeface="+mn-ea"/>
                          <a:cs typeface="+mn-cs"/>
                          <a:sym typeface="Arial"/>
                        </a:rPr>
                        <a:t> is checked.</a:t>
                      </a:r>
                      <a:endParaRPr lang="en-IN" sz="1600" i="0" dirty="0"/>
                    </a:p>
                  </a:txBody>
                  <a:tcPr/>
                </a:tc>
                <a:extLst>
                  <a:ext uri="{0D108BD9-81ED-4DB2-BD59-A6C34878D82A}">
                    <a16:rowId xmlns:a16="http://schemas.microsoft.com/office/drawing/2014/main" val="1866642372"/>
                  </a:ext>
                </a:extLst>
              </a:tr>
              <a:tr h="250364">
                <a:tc>
                  <a:txBody>
                    <a:bodyPr/>
                    <a:lstStyle/>
                    <a:p>
                      <a:r>
                        <a:rPr lang="en-IN" sz="1600" b="0" i="0" u="none" strike="noStrike" cap="none" dirty="0" smtClean="0">
                          <a:solidFill>
                            <a:schemeClr val="dk1"/>
                          </a:solidFill>
                          <a:latin typeface="Consolas" panose="020B0609020204030204" pitchFamily="49" charset="0"/>
                          <a:ea typeface="Arial"/>
                          <a:cs typeface="Arial"/>
                          <a:sym typeface="Arial"/>
                        </a:rPr>
                        <a:t>Text</a:t>
                      </a:r>
                      <a:endParaRPr lang="en-IN"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IN" sz="1600" b="0" i="0" u="none" strike="noStrike" cap="none" baseline="0" dirty="0" smtClean="0">
                          <a:solidFill>
                            <a:schemeClr val="tx1"/>
                          </a:solidFill>
                          <a:latin typeface="+mn-lt"/>
                          <a:ea typeface="+mn-ea"/>
                          <a:cs typeface="+mn-cs"/>
                          <a:sym typeface="Arial"/>
                        </a:rPr>
                        <a:t>Specifies the </a:t>
                      </a:r>
                      <a:r>
                        <a:rPr lang="en-IN" sz="1600" b="0" i="0" u="none" strike="noStrike" cap="none" dirty="0" smtClean="0">
                          <a:solidFill>
                            <a:schemeClr val="dk1"/>
                          </a:solidFill>
                          <a:latin typeface="Consolas" panose="020B0609020204030204" pitchFamily="49" charset="0"/>
                          <a:ea typeface="Arial"/>
                          <a:cs typeface="Arial"/>
                          <a:sym typeface="Arial"/>
                        </a:rPr>
                        <a:t>RadioButton</a:t>
                      </a:r>
                      <a:r>
                        <a:rPr lang="en-IN" sz="1600" b="0" i="0" u="none" strike="noStrike" cap="none" baseline="0" dirty="0" smtClean="0">
                          <a:solidFill>
                            <a:schemeClr val="tx1"/>
                          </a:solidFill>
                          <a:latin typeface="+mn-lt"/>
                          <a:ea typeface="+mn-ea"/>
                          <a:cs typeface="+mn-cs"/>
                          <a:sym typeface="Arial"/>
                        </a:rPr>
                        <a:t>’s text.</a:t>
                      </a:r>
                      <a:endParaRPr lang="en-IN" sz="1600" i="0" dirty="0"/>
                    </a:p>
                  </a:txBody>
                  <a:tcPr/>
                </a:tc>
                <a:extLst>
                  <a:ext uri="{0D108BD9-81ED-4DB2-BD59-A6C34878D82A}">
                    <a16:rowId xmlns:a16="http://schemas.microsoft.com/office/drawing/2014/main" val="3698367236"/>
                  </a:ext>
                </a:extLst>
              </a:tr>
            </a:tbl>
          </a:graphicData>
        </a:graphic>
      </p:graphicFrame>
      <p:sp>
        <p:nvSpPr>
          <p:cNvPr id="5" name="Text Placeholder 4"/>
          <p:cNvSpPr>
            <a:spLocks noGrp="1"/>
          </p:cNvSpPr>
          <p:nvPr>
            <p:ph type="body" idx="2"/>
          </p:nvPr>
        </p:nvSpPr>
        <p:spPr>
          <a:xfrm>
            <a:off x="457200" y="3888660"/>
            <a:ext cx="8229600" cy="362857"/>
          </a:xfrm>
        </p:spPr>
        <p:txBody>
          <a:bodyPr/>
          <a:lstStyle/>
          <a:p>
            <a:pPr marL="0" indent="0">
              <a:buNone/>
            </a:pPr>
            <a:r>
              <a:rPr lang="en-IN" sz="2000" b="1" dirty="0">
                <a:solidFill>
                  <a:schemeClr val="tx1"/>
                </a:solidFill>
                <a:latin typeface="+mn-lt"/>
              </a:rPr>
              <a:t>Common </a:t>
            </a:r>
            <a:r>
              <a:rPr lang="en-IN" sz="2000" b="1" dirty="0" smtClean="0">
                <a:solidFill>
                  <a:schemeClr val="tx1"/>
                </a:solidFill>
                <a:latin typeface="+mn-lt"/>
              </a:rPr>
              <a:t>Event</a:t>
            </a:r>
            <a:endParaRPr lang="en-IN" sz="2000" b="1" dirty="0">
              <a:latin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val="1164373669"/>
              </p:ext>
            </p:extLst>
          </p:nvPr>
        </p:nvGraphicFramePr>
        <p:xfrm>
          <a:off x="754380" y="4457790"/>
          <a:ext cx="7635240" cy="1889760"/>
        </p:xfrm>
        <a:graphic>
          <a:graphicData uri="http://schemas.openxmlformats.org/drawingml/2006/table">
            <a:tbl>
              <a:tblPr firstRow="1" bandRow="1">
                <a:tableStyleId>{5940675A-B579-460E-94D1-54222C63F5DA}</a:tableStyleId>
              </a:tblPr>
              <a:tblGrid>
                <a:gridCol w="2343150">
                  <a:extLst>
                    <a:ext uri="{9D8B030D-6E8A-4147-A177-3AD203B41FA5}">
                      <a16:colId xmlns:a16="http://schemas.microsoft.com/office/drawing/2014/main" val="152352637"/>
                    </a:ext>
                  </a:extLst>
                </a:gridCol>
                <a:gridCol w="5292090">
                  <a:extLst>
                    <a:ext uri="{9D8B030D-6E8A-4147-A177-3AD203B41FA5}">
                      <a16:colId xmlns:a16="http://schemas.microsoft.com/office/drawing/2014/main" val="1112951569"/>
                    </a:ext>
                  </a:extLst>
                </a:gridCol>
              </a:tblGrid>
              <a:tr h="191036">
                <a:tc>
                  <a:txBody>
                    <a:bodyPr/>
                    <a:lstStyle/>
                    <a:p>
                      <a:r>
                        <a:rPr lang="en-IN" sz="1600" b="1" i="0" u="none" strike="noStrike" cap="none" baseline="0" dirty="0" smtClean="0">
                          <a:solidFill>
                            <a:schemeClr val="tx1"/>
                          </a:solidFill>
                          <a:latin typeface="Consolas" panose="020B0609020204030204" pitchFamily="49" charset="0"/>
                          <a:ea typeface="+mn-ea"/>
                          <a:cs typeface="+mn-cs"/>
                          <a:sym typeface="Arial"/>
                        </a:rPr>
                        <a:t>RadioButton</a:t>
                      </a:r>
                    </a:p>
                    <a:p>
                      <a:r>
                        <a:rPr lang="en-IN" sz="1600" b="1" i="0" u="none" strike="noStrike" cap="none" baseline="0" dirty="0" smtClean="0">
                          <a:solidFill>
                            <a:schemeClr val="tx1"/>
                          </a:solidFill>
                          <a:latin typeface="+mn-lt"/>
                          <a:ea typeface="+mn-ea"/>
                          <a:cs typeface="+mn-cs"/>
                          <a:sym typeface="Arial"/>
                        </a:rPr>
                        <a:t>properties and an event</a:t>
                      </a:r>
                      <a:endParaRPr lang="en-IN" sz="1600" b="1" i="0" dirty="0"/>
                    </a:p>
                  </a:txBody>
                  <a:tcPr anchor="b"/>
                </a:tc>
                <a:tc>
                  <a:txBody>
                    <a:bodyPr/>
                    <a:lstStyle/>
                    <a:p>
                      <a:r>
                        <a:rPr lang="en-IN" sz="1600" b="1" i="0" u="none" strike="noStrike" cap="none" baseline="0" dirty="0" smtClean="0">
                          <a:solidFill>
                            <a:schemeClr val="tx1"/>
                          </a:solidFill>
                          <a:latin typeface="+mn-lt"/>
                          <a:ea typeface="+mn-ea"/>
                          <a:cs typeface="+mn-cs"/>
                          <a:sym typeface="Arial"/>
                        </a:rPr>
                        <a:t>Description</a:t>
                      </a:r>
                      <a:endParaRPr lang="en-IN" sz="1600" b="1" i="0" dirty="0"/>
                    </a:p>
                  </a:txBody>
                  <a:tcPr anchor="b"/>
                </a:tc>
                <a:extLst>
                  <a:ext uri="{0D108BD9-81ED-4DB2-BD59-A6C34878D82A}">
                    <a16:rowId xmlns:a16="http://schemas.microsoft.com/office/drawing/2014/main" val="2174093078"/>
                  </a:ext>
                </a:extLst>
              </a:tr>
              <a:tr h="247639">
                <a:tc>
                  <a:txBody>
                    <a:bodyPr/>
                    <a:lstStyle/>
                    <a:p>
                      <a:r>
                        <a:rPr lang="en-IN" sz="1600" b="0" i="0" u="none" strike="noStrike" cap="none" dirty="0" smtClean="0">
                          <a:solidFill>
                            <a:schemeClr val="dk1"/>
                          </a:solidFill>
                          <a:latin typeface="Consolas" panose="020B0609020204030204" pitchFamily="49" charset="0"/>
                          <a:ea typeface="Arial"/>
                          <a:cs typeface="Arial"/>
                          <a:sym typeface="Arial"/>
                        </a:rPr>
                        <a:t>CheckedChanged</a:t>
                      </a:r>
                      <a:endParaRPr lang="en-IN" sz="16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IN" sz="1600" b="0" i="0" u="none" strike="noStrike" cap="none" baseline="0" dirty="0" smtClean="0">
                          <a:solidFill>
                            <a:schemeClr val="tx1"/>
                          </a:solidFill>
                          <a:latin typeface="+mn-lt"/>
                          <a:ea typeface="+mn-ea"/>
                          <a:cs typeface="+mn-cs"/>
                          <a:sym typeface="Arial"/>
                        </a:rPr>
                        <a:t>Generated every time the </a:t>
                      </a:r>
                      <a:r>
                        <a:rPr lang="en-IN" sz="1600" b="0" i="0" u="none" strike="noStrike" cap="none" dirty="0" smtClean="0">
                          <a:solidFill>
                            <a:schemeClr val="dk1"/>
                          </a:solidFill>
                          <a:latin typeface="Consolas" panose="020B0609020204030204" pitchFamily="49" charset="0"/>
                          <a:ea typeface="Arial"/>
                          <a:cs typeface="Arial"/>
                          <a:sym typeface="Arial"/>
                        </a:rPr>
                        <a:t>RadioButton</a:t>
                      </a:r>
                      <a:r>
                        <a:rPr lang="en-IN" sz="1600" b="0" i="0" u="none" strike="noStrike" cap="none" baseline="0" dirty="0" smtClean="0">
                          <a:solidFill>
                            <a:schemeClr val="tx1"/>
                          </a:solidFill>
                          <a:latin typeface="+mn-lt"/>
                          <a:ea typeface="+mn-ea"/>
                          <a:cs typeface="+mn-cs"/>
                          <a:sym typeface="Arial"/>
                        </a:rPr>
                        <a:t> is checked or unchecked. When you double click a </a:t>
                      </a:r>
                      <a:r>
                        <a:rPr lang="en-IN" sz="1600" b="0" i="0" u="none" strike="noStrike" cap="none" dirty="0" smtClean="0">
                          <a:solidFill>
                            <a:schemeClr val="dk1"/>
                          </a:solidFill>
                          <a:latin typeface="Consolas" panose="020B0609020204030204" pitchFamily="49" charset="0"/>
                          <a:ea typeface="Arial"/>
                          <a:cs typeface="Arial"/>
                          <a:sym typeface="Arial"/>
                        </a:rPr>
                        <a:t>RadioButton</a:t>
                      </a:r>
                      <a:r>
                        <a:rPr lang="en-IN" sz="1600" b="0" i="0" u="none" strike="noStrike" cap="none" baseline="0" dirty="0" smtClean="0">
                          <a:solidFill>
                            <a:schemeClr val="tx1"/>
                          </a:solidFill>
                          <a:latin typeface="+mn-lt"/>
                          <a:ea typeface="+mn-ea"/>
                          <a:cs typeface="+mn-cs"/>
                          <a:sym typeface="Arial"/>
                        </a:rPr>
                        <a:t> control in design view, an empty event handler for this event is generated.</a:t>
                      </a:r>
                      <a:endParaRPr lang="en-IN" sz="1600" i="0" dirty="0"/>
                    </a:p>
                  </a:txBody>
                  <a:tcPr/>
                </a:tc>
                <a:extLst>
                  <a:ext uri="{0D108BD9-81ED-4DB2-BD59-A6C34878D82A}">
                    <a16:rowId xmlns:a16="http://schemas.microsoft.com/office/drawing/2014/main" val="3305182222"/>
                  </a:ext>
                </a:extLst>
              </a:tr>
            </a:tbl>
          </a:graphicData>
        </a:graphic>
      </p:graphicFrame>
    </p:spTree>
    <p:extLst>
      <p:ext uri="{BB962C8B-B14F-4D97-AF65-F5344CB8AC3E}">
        <p14:creationId xmlns:p14="http://schemas.microsoft.com/office/powerpoint/2010/main" val="267594858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Software Engineering Observation 14.1</a:t>
            </a:r>
          </a:p>
        </p:txBody>
      </p:sp>
      <p:sp>
        <p:nvSpPr>
          <p:cNvPr id="3" name="Text Placeholder 2"/>
          <p:cNvSpPr>
            <a:spLocks noGrp="1"/>
          </p:cNvSpPr>
          <p:nvPr>
            <p:ph type="body" idx="1"/>
          </p:nvPr>
        </p:nvSpPr>
        <p:spPr/>
        <p:txBody>
          <a:bodyPr/>
          <a:lstStyle/>
          <a:p>
            <a:pPr marL="0" indent="0">
              <a:buNone/>
            </a:pPr>
            <a:r>
              <a:rPr lang="en-IN" sz="2400" dirty="0">
                <a:latin typeface="Consolas" panose="020B0609020204030204" pitchFamily="49" charset="0"/>
              </a:rPr>
              <a:t>Form</a:t>
            </a:r>
            <a:r>
              <a:rPr lang="en-IN" sz="2400" dirty="0">
                <a:latin typeface="+mn-lt"/>
              </a:rPr>
              <a:t>s, </a:t>
            </a:r>
            <a:r>
              <a:rPr lang="en-IN" sz="2400" dirty="0">
                <a:latin typeface="Consolas" panose="020B0609020204030204" pitchFamily="49" charset="0"/>
              </a:rPr>
              <a:t>GroupBox</a:t>
            </a:r>
            <a:r>
              <a:rPr lang="en-IN" sz="2400" dirty="0">
                <a:latin typeface="+mn-lt"/>
              </a:rPr>
              <a:t>es, and </a:t>
            </a:r>
            <a:r>
              <a:rPr lang="en-IN" sz="2400" dirty="0">
                <a:latin typeface="Consolas" panose="020B0609020204030204" pitchFamily="49" charset="0"/>
              </a:rPr>
              <a:t>Panel</a:t>
            </a:r>
            <a:r>
              <a:rPr lang="en-IN" sz="2400" dirty="0">
                <a:latin typeface="+mn-lt"/>
              </a:rPr>
              <a:t>s can act as logical groups for </a:t>
            </a:r>
            <a:r>
              <a:rPr lang="en-IN" sz="2400" dirty="0">
                <a:latin typeface="Consolas" panose="020B0609020204030204" pitchFamily="49" charset="0"/>
              </a:rPr>
              <a:t>RadioButton</a:t>
            </a:r>
            <a:r>
              <a:rPr lang="en-IN" sz="2400" dirty="0">
                <a:latin typeface="+mn-lt"/>
              </a:rPr>
              <a:t>s. </a:t>
            </a:r>
            <a:r>
              <a:rPr lang="en-IN" sz="2400" dirty="0" smtClean="0">
                <a:latin typeface="+mn-lt"/>
              </a:rPr>
              <a:t>The </a:t>
            </a:r>
            <a:r>
              <a:rPr lang="en-IN" sz="2400" dirty="0">
                <a:latin typeface="Consolas" panose="020B0609020204030204" pitchFamily="49" charset="0"/>
              </a:rPr>
              <a:t>RadioButton</a:t>
            </a:r>
            <a:r>
              <a:rPr lang="en-IN" sz="2400" dirty="0" smtClean="0">
                <a:latin typeface="+mn-lt"/>
              </a:rPr>
              <a:t>s </a:t>
            </a:r>
            <a:r>
              <a:rPr lang="en-IN" sz="2400" dirty="0">
                <a:latin typeface="+mn-lt"/>
              </a:rPr>
              <a:t>within each group are mutually exclusive to each other, but not </a:t>
            </a:r>
            <a:r>
              <a:rPr lang="en-IN" sz="2400" dirty="0" smtClean="0">
                <a:latin typeface="+mn-lt"/>
              </a:rPr>
              <a:t>to </a:t>
            </a:r>
            <a:r>
              <a:rPr lang="en-IN" sz="2400" dirty="0">
                <a:latin typeface="Consolas" panose="020B0609020204030204" pitchFamily="49" charset="0"/>
              </a:rPr>
              <a:t>RadioButton</a:t>
            </a:r>
            <a:r>
              <a:rPr lang="en-IN" sz="2400" dirty="0" smtClean="0">
                <a:latin typeface="+mn-lt"/>
              </a:rPr>
              <a:t>s </a:t>
            </a:r>
            <a:r>
              <a:rPr lang="en-IN" sz="2400" dirty="0">
                <a:latin typeface="+mn-lt"/>
              </a:rPr>
              <a:t>in different logical groups.</a:t>
            </a:r>
          </a:p>
        </p:txBody>
      </p:sp>
    </p:spTree>
    <p:extLst>
      <p:ext uri="{BB962C8B-B14F-4D97-AF65-F5344CB8AC3E}">
        <p14:creationId xmlns:p14="http://schemas.microsoft.com/office/powerpoint/2010/main" val="21205736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14.7 CheckBoxes and RadioButtons </a:t>
            </a:r>
            <a:r>
              <a:rPr lang="en-US" sz="2000" b="0" dirty="0" smtClean="0"/>
              <a:t>(4 </a:t>
            </a:r>
            <a:r>
              <a:rPr lang="en-US" sz="2000" b="0" dirty="0"/>
              <a:t>of 4)</a:t>
            </a:r>
            <a:endParaRPr lang="en-IN" dirty="0"/>
          </a:p>
        </p:txBody>
      </p:sp>
      <p:sp>
        <p:nvSpPr>
          <p:cNvPr id="3" name="Text Placeholder 2"/>
          <p:cNvSpPr>
            <a:spLocks noGrp="1"/>
          </p:cNvSpPr>
          <p:nvPr>
            <p:ph type="body" idx="1"/>
          </p:nvPr>
        </p:nvSpPr>
        <p:spPr/>
        <p:txBody>
          <a:bodyPr/>
          <a:lstStyle/>
          <a:p>
            <a:r>
              <a:rPr lang="en-US" altLang="en-US" sz="2400" dirty="0">
                <a:latin typeface="+mn-lt"/>
              </a:rPr>
              <a:t>The program in </a:t>
            </a:r>
            <a:r>
              <a:rPr lang="en-US" altLang="en-US" sz="2400" dirty="0" smtClean="0">
                <a:latin typeface="+mn-lt"/>
              </a:rPr>
              <a:t>Figure.</a:t>
            </a:r>
            <a:r>
              <a:rPr lang="en-US" altLang="en-US" sz="2400" dirty="0">
                <a:latin typeface="+mn-lt"/>
              </a:rPr>
              <a:t> 14.28 uses </a:t>
            </a:r>
            <a:r>
              <a:rPr lang="en-US" altLang="en-US" sz="2400" dirty="0">
                <a:latin typeface="Consolas" panose="020B0609020204030204" pitchFamily="49" charset="0"/>
              </a:rPr>
              <a:t>RadioButton</a:t>
            </a:r>
            <a:r>
              <a:rPr lang="en-US" altLang="en-US" sz="2400" dirty="0">
                <a:latin typeface="+mn-lt"/>
              </a:rPr>
              <a:t>s to enable users to select options for a </a:t>
            </a:r>
            <a:r>
              <a:rPr lang="en-US" altLang="en-US" sz="2400" dirty="0">
                <a:latin typeface="Consolas" panose="020B0609020204030204" pitchFamily="49" charset="0"/>
              </a:rPr>
              <a:t>MessageBox</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9793936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smtClean="0"/>
              <a:t>Figure </a:t>
            </a:r>
            <a:r>
              <a:rPr lang="en-IN" dirty="0"/>
              <a:t>14.28 Using </a:t>
            </a:r>
            <a:r>
              <a:rPr lang="en-IN" dirty="0">
                <a:latin typeface="Consolas" panose="020B0609020204030204" pitchFamily="49" charset="0"/>
              </a:rPr>
              <a:t>RadioButton</a:t>
            </a:r>
            <a:r>
              <a:rPr lang="en-IN" dirty="0"/>
              <a:t>s to Set Message-Window </a:t>
            </a:r>
            <a:r>
              <a:rPr lang="en-IN" dirty="0" smtClean="0"/>
              <a:t>Options </a:t>
            </a:r>
            <a:r>
              <a:rPr lang="en-IN" sz="2000" b="0" dirty="0" smtClean="0"/>
              <a:t>(1 of 10)</a:t>
            </a:r>
            <a:endParaRPr lang="en-IN" sz="2000" b="0" dirty="0"/>
          </a:p>
        </p:txBody>
      </p:sp>
      <p:pic>
        <p:nvPicPr>
          <p:cNvPr id="4" name="Picture 3" descr="Program code using radio buttons to set message window options. Line 1: forward slash, forward slash, f i g. 14.28, colon, radio buttons test form, period, c s. Line 2: forward slash, forward slash, using radio buttons to set message window options. Line 3: using system, semicolon. Line 4: using system, period, windows, period, forms, semicolon. Line 5: blank. Line 6: namespace radio buttons test. Line 7: left brace. Line 8, indented once: forward slash, forward slash, form contains several radio buttons, dash, dash, user chooses one. Line 9, indented once: forward slash, forward slash, from each group to create a custom message box. Line 10, indented once: public partial class radio buttons test form, colon, form. Line 11, indented once: left brace. Line 12, indented twice: forward slash, forward slash, create variables that store the user’s choice of options. Line 13, indented twice: private message box icon, icon type, left brace, get, semicolon, set, semicolon, right brace. Line 14, indented twice: private message box buttons button type, left brace, get, semicolon, set, semicolon, right brace. Line 15, indented twice: blank. Line 16, indented twice: forward slash, forward slash, default constructor. Line 17, indented twice: public radio buttons test form, left parenthesis, right parenthesis. Line 18, indented twice: left brace. Line 19, indented three times: initialize component, left parenthesis, right parenthesis, semicolon. Line 20,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500" y="1765300"/>
            <a:ext cx="7493000" cy="4127500"/>
          </a:xfrm>
          <a:prstGeom prst="rect">
            <a:avLst/>
          </a:prstGeom>
        </p:spPr>
      </p:pic>
    </p:spTree>
    <p:extLst>
      <p:ext uri="{BB962C8B-B14F-4D97-AF65-F5344CB8AC3E}">
        <p14:creationId xmlns:p14="http://schemas.microsoft.com/office/powerpoint/2010/main" val="85646568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14.28 Using </a:t>
            </a:r>
            <a:r>
              <a:rPr lang="en-IN" dirty="0">
                <a:latin typeface="Consolas" panose="020B0609020204030204" pitchFamily="49" charset="0"/>
              </a:rPr>
              <a:t>RadioButton</a:t>
            </a:r>
            <a:r>
              <a:rPr lang="en-IN" dirty="0"/>
              <a:t>s to Set Message-Window Options </a:t>
            </a:r>
            <a:r>
              <a:rPr lang="en-IN" sz="2000" b="0" dirty="0" smtClean="0"/>
              <a:t>(2 </a:t>
            </a:r>
            <a:r>
              <a:rPr lang="en-IN" sz="2000" b="0" dirty="0"/>
              <a:t>of 10)</a:t>
            </a:r>
            <a:endParaRPr lang="en-IN" dirty="0"/>
          </a:p>
        </p:txBody>
      </p:sp>
      <p:pic>
        <p:nvPicPr>
          <p:cNvPr id="4" name="Picture 3" descr="Program code using radio buttons to set message window options. Line 21: blank. Line 22, indented twice: forward slash, forward slash, change buttons based on option chosen by sender. Line 23, indented twice: private void button type, underscore, checked changed, left parenthesis, object sender, comma, event a r g s e, right parenthesis. Line 24, indented twice: left brace. Line 25, indented three times: if, left parenthesis, sender = = ok radio button, right parenthesis, forward slash, forward slash, display ok button. Line 26, indented three times: left brace. Line 27, indented three times: button type = message box buttons, period, ok, semicolon. Line 28, indented twice: right brace. Line 29, indented twice: forward slash, forward slash, display ok and cancel buttons. Line 30, indented twice: else if, left parenthesis, sender = = ok cancel radio button, right parenthesis. Line 31, indented twice: left brace. Line 32, indented three times: button type = message box buttons, period, ok cancel, semicolon. Line 33, indented twice: right brace. Line 34, indented twice: forward slash, forward slash, display abort, comma, retry and ignore buttons. Line 35, indented twice: else if, left parenthesis, sender = = abort retry ignore radio button, right parenthesis. Line 36, indented twice: left brace. Line 37, indented three times: button type = message box buttons, period, abort retry ignore, semicolon. Line 38,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100" y="1705077"/>
            <a:ext cx="7289800" cy="3746500"/>
          </a:xfrm>
          <a:prstGeom prst="rect">
            <a:avLst/>
          </a:prstGeom>
        </p:spPr>
      </p:pic>
    </p:spTree>
    <p:extLst>
      <p:ext uri="{BB962C8B-B14F-4D97-AF65-F5344CB8AC3E}">
        <p14:creationId xmlns:p14="http://schemas.microsoft.com/office/powerpoint/2010/main" val="127591844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14.28 Using </a:t>
            </a:r>
            <a:r>
              <a:rPr lang="en-IN" dirty="0">
                <a:latin typeface="Consolas" panose="020B0609020204030204" pitchFamily="49" charset="0"/>
              </a:rPr>
              <a:t>RadioButton</a:t>
            </a:r>
            <a:r>
              <a:rPr lang="en-IN" dirty="0"/>
              <a:t>s to Set Message-Window Options </a:t>
            </a:r>
            <a:r>
              <a:rPr lang="en-IN" sz="2000" b="0" dirty="0" smtClean="0"/>
              <a:t>(3 </a:t>
            </a:r>
            <a:r>
              <a:rPr lang="en-IN" sz="2000" b="0" dirty="0"/>
              <a:t>of 10)</a:t>
            </a:r>
            <a:endParaRPr lang="en-IN" dirty="0"/>
          </a:p>
        </p:txBody>
      </p:sp>
      <p:pic>
        <p:nvPicPr>
          <p:cNvPr id="4" name="Picture 3" descr="Program code using radio buttons to set message window options. Line 39, indented twice: forward slash, forward slash, display yes, comma, no and cancel buttons. Line 40, indented twice: else if, left parenthesis, sender = = yes no cancel radio button, right parenthesis. Line 41, indented twice: left brace. Line 42, indented three times: button type = message box buttons, period, yes no cancel, semicolon. Line 43, indented twice: right brace. Line 44, indented twice: forward slash, forward slash, display yes and no buttons. Line 45, indented twice: else if, left parenthesis, sender = = yes no radio button, right parenthesis. Line 46, indented twice: left brace. Line 47, indented three times: button type = message box buttons, period, yes no, semicolon. Line 48, indented twice: right brace. Line 49, indented twice: forward slash, forward slash, only one option left, dash, dash, display retry and cancel buttons. Line 50, indented twice: else. Line 51, indented twice: left brace. Line 52, indented three times: button type = message box buttons, period, retry cancel, semicolon. Line 53, indented twice: right brace. Line 54, indented once: right brace. Line 55: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150" y="1730273"/>
            <a:ext cx="7505700" cy="3556000"/>
          </a:xfrm>
          <a:prstGeom prst="rect">
            <a:avLst/>
          </a:prstGeom>
        </p:spPr>
      </p:pic>
    </p:spTree>
    <p:extLst>
      <p:ext uri="{BB962C8B-B14F-4D97-AF65-F5344CB8AC3E}">
        <p14:creationId xmlns:p14="http://schemas.microsoft.com/office/powerpoint/2010/main" val="237247533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14.28 Using </a:t>
            </a:r>
            <a:r>
              <a:rPr lang="en-IN" dirty="0">
                <a:latin typeface="Consolas" panose="020B0609020204030204" pitchFamily="49" charset="0"/>
              </a:rPr>
              <a:t>RadioButton</a:t>
            </a:r>
            <a:r>
              <a:rPr lang="en-IN" dirty="0"/>
              <a:t>s to Set Message-Window Options </a:t>
            </a:r>
            <a:r>
              <a:rPr lang="en-IN" sz="2000" b="0" dirty="0" smtClean="0"/>
              <a:t>(4 </a:t>
            </a:r>
            <a:r>
              <a:rPr lang="en-IN" sz="2000" b="0" dirty="0"/>
              <a:t>of 10)</a:t>
            </a:r>
            <a:endParaRPr lang="en-IN" dirty="0"/>
          </a:p>
        </p:txBody>
      </p:sp>
      <p:pic>
        <p:nvPicPr>
          <p:cNvPr id="4" name="Picture 3" descr="Program code using radio buttons to set message window options. Line 56, indented once: forward slash, forward slash, change icon based on option chosen by sender. Line 57, indented once: private void icon type, underscore, checked changed, left parenthesis, object sender, comma, event a r g s e, right parenthesis. Line 58, indented once: left brace. Line 59, indented twice: if, left parenthesis, sender = = asterisk, radio button, right parenthesis, forward slash, forward slash, display asterisk icon. Line 60, indented twice: left brace. Line 61, indented three times: icon type = message box icon, period, asterisk, semicolon. Line 62, indented twice: right brace. Line 63, indented twice: forward slash, forward slash, display error icon. Line 64, indented twice: else if, left parenthesis, sender = = error radio button, right parenthesis. Line 65, indented twice: left brace. Line 66, indented three times: icon type = message box icon, period, error, semicolon. Line 67, indented twice: right brace. Line 68, indented twice: forward slash, forward slash, display exclamation point icon. Line 69, indented twice: else if, left parenthesis, sender = = exclamation radio button, right parenthesis. Line 70, indented twice: left brace. Line 71, indented three times: icon type = message box icon, period, exclamation, semicolon. Line 72, indented twice: right brace. Line 73, indented twice: forward slash, forward slash, display hand icon. Line 74, indented twice: else if, left parenthesis, sender = = hand radio button, right parenthesis. Line 75, indented twice: left brace. Line 76, indented three times: icon type = message box icon, period, hand, semicolon. Line 77,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150" y="1697990"/>
            <a:ext cx="7505700" cy="4559300"/>
          </a:xfrm>
          <a:prstGeom prst="rect">
            <a:avLst/>
          </a:prstGeom>
        </p:spPr>
      </p:pic>
    </p:spTree>
    <p:extLst>
      <p:ext uri="{BB962C8B-B14F-4D97-AF65-F5344CB8AC3E}">
        <p14:creationId xmlns:p14="http://schemas.microsoft.com/office/powerpoint/2010/main" val="23387845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14.1 </a:t>
            </a:r>
            <a:r>
              <a:rPr lang="en-US" dirty="0" smtClean="0"/>
              <a:t>Introduction </a:t>
            </a:r>
            <a:r>
              <a:rPr lang="en-US" sz="2000" b="0" dirty="0" smtClean="0"/>
              <a:t>(2 </a:t>
            </a:r>
            <a:r>
              <a:rPr lang="en-US" sz="2000" b="0" dirty="0"/>
              <a:t>of 2</a:t>
            </a:r>
            <a:r>
              <a:rPr lang="en-US" sz="2000" b="0" dirty="0" smtClean="0"/>
              <a:t>)</a:t>
            </a:r>
            <a:endParaRPr lang="en-US" sz="2000" dirty="0"/>
          </a:p>
        </p:txBody>
      </p:sp>
      <p:sp>
        <p:nvSpPr>
          <p:cNvPr id="3" name="Text Placeholder 2"/>
          <p:cNvSpPr>
            <a:spLocks noGrp="1"/>
          </p:cNvSpPr>
          <p:nvPr>
            <p:ph type="body" idx="1"/>
          </p:nvPr>
        </p:nvSpPr>
        <p:spPr/>
        <p:txBody>
          <a:bodyPr/>
          <a:lstStyle/>
          <a:p>
            <a:r>
              <a:rPr lang="en-US" altLang="en-US" sz="2400" dirty="0" smtClean="0">
                <a:latin typeface="+mn-lt"/>
              </a:rPr>
              <a:t>G</a:t>
            </a:r>
            <a:r>
              <a:rPr lang="en-US" altLang="en-US" sz="100" dirty="0" smtClean="0">
                <a:latin typeface="+mn-lt"/>
              </a:rPr>
              <a:t> </a:t>
            </a:r>
            <a:r>
              <a:rPr lang="en-US" altLang="en-US" sz="2400" dirty="0" smtClean="0">
                <a:latin typeface="+mn-lt"/>
              </a:rPr>
              <a:t>U</a:t>
            </a:r>
            <a:r>
              <a:rPr lang="en-US" altLang="en-US" sz="100" dirty="0" smtClean="0">
                <a:latin typeface="+mn-lt"/>
              </a:rPr>
              <a:t> </a:t>
            </a:r>
            <a:r>
              <a:rPr lang="en-US" altLang="en-US" sz="2400" dirty="0" smtClean="0">
                <a:latin typeface="+mn-lt"/>
              </a:rPr>
              <a:t>I </a:t>
            </a:r>
            <a:r>
              <a:rPr lang="en-US" altLang="en-US" sz="2400" dirty="0">
                <a:latin typeface="+mn-lt"/>
              </a:rPr>
              <a:t>controls are objects that can display information on the screen or enable users to interact with an app</a:t>
            </a:r>
            <a:r>
              <a:rPr lang="en-US" altLang="en-US" sz="2400" dirty="0" smtClean="0">
                <a:latin typeface="+mn-lt"/>
              </a:rPr>
              <a:t>.</a:t>
            </a:r>
            <a:endParaRPr lang="en-US" altLang="en-US" sz="2400" dirty="0">
              <a:latin typeface="+mn-lt"/>
            </a:endParaRPr>
          </a:p>
          <a:p>
            <a:r>
              <a:rPr lang="en-US" altLang="en-US" sz="2400" dirty="0">
                <a:latin typeface="+mn-lt"/>
              </a:rPr>
              <a:t>Several common </a:t>
            </a:r>
            <a:r>
              <a:rPr lang="en-US" altLang="en-US" sz="2400" dirty="0" smtClean="0">
                <a:latin typeface="+mn-lt"/>
              </a:rPr>
              <a:t>G</a:t>
            </a:r>
            <a:r>
              <a:rPr lang="en-US" altLang="en-US" sz="100" dirty="0" smtClean="0">
                <a:latin typeface="+mn-lt"/>
              </a:rPr>
              <a:t> </a:t>
            </a:r>
            <a:r>
              <a:rPr lang="en-US" altLang="en-US" sz="2400" dirty="0" smtClean="0">
                <a:latin typeface="+mn-lt"/>
              </a:rPr>
              <a:t>U</a:t>
            </a:r>
            <a:r>
              <a:rPr lang="en-US" altLang="en-US" sz="100" dirty="0" smtClean="0">
                <a:latin typeface="+mn-lt"/>
              </a:rPr>
              <a:t> </a:t>
            </a:r>
            <a:r>
              <a:rPr lang="en-US" altLang="en-US" sz="2400" dirty="0" smtClean="0">
                <a:latin typeface="+mn-lt"/>
              </a:rPr>
              <a:t>I </a:t>
            </a:r>
            <a:r>
              <a:rPr lang="en-US" altLang="en-US" sz="2400" dirty="0">
                <a:latin typeface="+mn-lt"/>
              </a:rPr>
              <a:t>controls are listed in </a:t>
            </a:r>
            <a:r>
              <a:rPr lang="en-US" altLang="en-US" sz="2400" dirty="0" smtClean="0">
                <a:latin typeface="+mn-lt"/>
              </a:rPr>
              <a:t>Figure. </a:t>
            </a:r>
            <a:r>
              <a:rPr lang="en-US" altLang="en-US" sz="2400" dirty="0">
                <a:latin typeface="+mn-lt"/>
              </a:rPr>
              <a:t>14.2</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02464953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14.28 Using </a:t>
            </a:r>
            <a:r>
              <a:rPr lang="en-IN" dirty="0">
                <a:latin typeface="Consolas" panose="020B0609020204030204" pitchFamily="49" charset="0"/>
              </a:rPr>
              <a:t>RadioButton</a:t>
            </a:r>
            <a:r>
              <a:rPr lang="en-IN" dirty="0"/>
              <a:t>s to Set Message-Window Options </a:t>
            </a:r>
            <a:r>
              <a:rPr lang="en-IN" sz="2000" b="0" dirty="0" smtClean="0"/>
              <a:t>(5 </a:t>
            </a:r>
            <a:r>
              <a:rPr lang="en-IN" sz="2000" b="0" dirty="0"/>
              <a:t>of 10)</a:t>
            </a:r>
            <a:endParaRPr lang="en-IN" dirty="0"/>
          </a:p>
        </p:txBody>
      </p:sp>
      <p:pic>
        <p:nvPicPr>
          <p:cNvPr id="4" name="Picture 3" descr="Program code using radio buttons to set message window options. Line 78, indented twice: forward slash, forward slash, display information icon. Line 79, indented twice: else if, left parenthesis, sender = = information radio button, right parenthesis. Line 80, indented twice: left brace. Line 81, indented three times: icon type = message box icon, period, information, semicolon. Line 82, indented twice: right brace. Line 83, indented twice: forward slash, forward slash, display question mark icon. Line 84, indented twice: else if, left parenthesis, sender = = question radio button, right parenthesis. Line 85, indented twice: left brace. Line 86, indented three times: icon type = message box icon, period, question, semicolon. Line 87, indented twice: right brace. Line 88, indented twice: forward slash, forward slash, display stop icon. Line 89, indented twice: else if, left parenthesis, sender = = stop radio button, right parenthesis. Line 90, indented twice: left brace. Line 91, indented three times: icon type = message box icon, period, stop, semicolon. Line 92, indented twice: right brace. Line 93, indented twice: forward slash, forward slash, only one option left, dash, dash, display warning icon. Line 94, indented twice: else. Line 95, indented twice: left brace. Line 96, indented three times: icon type = message box icon, period, warning, semicolon. Line 97, indented twice: right brace. Line 98,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150" y="1632565"/>
            <a:ext cx="7505700" cy="4356100"/>
          </a:xfrm>
          <a:prstGeom prst="rect">
            <a:avLst/>
          </a:prstGeom>
        </p:spPr>
      </p:pic>
    </p:spTree>
    <p:extLst>
      <p:ext uri="{BB962C8B-B14F-4D97-AF65-F5344CB8AC3E}">
        <p14:creationId xmlns:p14="http://schemas.microsoft.com/office/powerpoint/2010/main" val="116577076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14.28 Using </a:t>
            </a:r>
            <a:r>
              <a:rPr lang="en-IN" dirty="0">
                <a:latin typeface="Consolas" panose="020B0609020204030204" pitchFamily="49" charset="0"/>
              </a:rPr>
              <a:t>RadioButton</a:t>
            </a:r>
            <a:r>
              <a:rPr lang="en-IN" dirty="0"/>
              <a:t>s to Set Message-Window Options </a:t>
            </a:r>
            <a:r>
              <a:rPr lang="en-IN" sz="2000" b="0" dirty="0" smtClean="0"/>
              <a:t>(6 </a:t>
            </a:r>
            <a:r>
              <a:rPr lang="en-IN" sz="2000" b="0" dirty="0"/>
              <a:t>of 10)</a:t>
            </a:r>
            <a:endParaRPr lang="en-IN" dirty="0"/>
          </a:p>
        </p:txBody>
      </p:sp>
      <p:pic>
        <p:nvPicPr>
          <p:cNvPr id="4" name="Picture 3" descr="Program code using radio buttons to set message window options. Line 99: blank. Line 100, indented once: forward slash, forward slash, display message box and button user pressed. Line 101, indented once: private void display button, underscore, click, left parenthesis, object sender, comma, event a r g s e, right parenthesis. Line 102, indented once: left brace. Line 103, indented twice: forward slash, forward slash, display message box and store. Line 104, indented twice: forward slash, forward slash, the value of the button that was pressed. Line 105, indented twice: dialog result, result = message box, period, show, left parenthesis. Line 106, indented three times: open quotes, this is your custom message box, period, close quotes, comma, open quotes, custom message box, close quotes, comma. Line 107, indented three times: button type, comma, icon type, right parenthesis, semicolon. Line 108: blank. Line 109, indented twice: forward slash, forward slash, check to see which button was pressed in the message box. Line 110, indented twice: forward slash, forward slash, change text displayed accordingly. Line 111, indented twice: switch, left parenthesis, result, right parenthesis. Line 112, indented twice: left brace. Line 113, indented three times: case dialog result, period, ok, colon. Line 114, indented four times: display label, period, text = open quotes, ok was pressed, period, close quotes, semicolon. Line 115, indented four times: break, semicolon. Line 116, indented three times: case dialog result, period, cancel, colon. Line 117, indented four times: display label, period, text = open quotes, cancel was pressed, period, close quotes, semicolon. Line 118, indented four times: break, semicolon. Line 119, indented three times: case dialog result, period, abort colon. Line 120, indented four times: display label, period, text =, open quotes, abort was pressed, period, close quotes, semicolon. Line 121, indented four times: break,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41409"/>
            <a:ext cx="7467600" cy="4711700"/>
          </a:xfrm>
          <a:prstGeom prst="rect">
            <a:avLst/>
          </a:prstGeom>
        </p:spPr>
      </p:pic>
    </p:spTree>
    <p:extLst>
      <p:ext uri="{BB962C8B-B14F-4D97-AF65-F5344CB8AC3E}">
        <p14:creationId xmlns:p14="http://schemas.microsoft.com/office/powerpoint/2010/main" val="8129236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14.28 Using </a:t>
            </a:r>
            <a:r>
              <a:rPr lang="en-IN" dirty="0">
                <a:latin typeface="Consolas" panose="020B0609020204030204" pitchFamily="49" charset="0"/>
              </a:rPr>
              <a:t>RadioButton</a:t>
            </a:r>
            <a:r>
              <a:rPr lang="en-IN" dirty="0"/>
              <a:t>s to Set Message-Window Options </a:t>
            </a:r>
            <a:r>
              <a:rPr lang="en-IN" sz="2000" b="0" dirty="0" smtClean="0"/>
              <a:t>(7 </a:t>
            </a:r>
            <a:r>
              <a:rPr lang="en-IN" sz="2000" b="0" dirty="0"/>
              <a:t>of 10)</a:t>
            </a:r>
            <a:endParaRPr lang="en-IN" dirty="0"/>
          </a:p>
        </p:txBody>
      </p:sp>
      <p:pic>
        <p:nvPicPr>
          <p:cNvPr id="4" name="Picture 3" descr="Program code using radio buttons to set message window options. Line 122, indented three times: case dialog result, period, retry colon. Line 123, indented four times: display label, period, text =, open quotes, retry was pressed, period, close quotes, semicolon. Line 124, indented four times: break, semicolon. Line 125, indented three times: case dialog result, period, ignore colon. Line 126, indented four times: display label, period, text = open quotes, ignore was pressed, period, close quotes, semicolon. Line 127, indented four times: break, semicolon. Line 128, indented three times: case dialog result, period, yes, colon. Line 129, indented four times: display label, period, text = open quotes, yes was pressed, period, close quotes, semicolon. Line 130, indented four times: break, semicolon. Line 131, indented three times: case dialog result, period, no, colon. Line 132, indented four times: display label, period, text = open quotes, no was pressed, period, close quotes, semicolon. Line 133, indented four times: break, semicolon. Line 134, indented three times: right brace. Line 135, indented twice: right brace. Line 136, indented once: right brace. Line 137: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027" y="1723355"/>
            <a:ext cx="7219947" cy="3685610"/>
          </a:xfrm>
          <a:prstGeom prst="rect">
            <a:avLst/>
          </a:prstGeom>
        </p:spPr>
      </p:pic>
    </p:spTree>
    <p:extLst>
      <p:ext uri="{BB962C8B-B14F-4D97-AF65-F5344CB8AC3E}">
        <p14:creationId xmlns:p14="http://schemas.microsoft.com/office/powerpoint/2010/main" val="269676534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14.28 Using </a:t>
            </a:r>
            <a:r>
              <a:rPr lang="en-IN" dirty="0">
                <a:latin typeface="Consolas" panose="020B0609020204030204" pitchFamily="49" charset="0"/>
              </a:rPr>
              <a:t>RadioButton</a:t>
            </a:r>
            <a:r>
              <a:rPr lang="en-IN" dirty="0"/>
              <a:t>s to Set Message-Window Options </a:t>
            </a:r>
            <a:r>
              <a:rPr lang="en-IN" sz="2000" b="0" dirty="0" smtClean="0"/>
              <a:t>(8 </a:t>
            </a:r>
            <a:r>
              <a:rPr lang="en-IN" sz="2000" b="0" dirty="0"/>
              <a:t>of 10)</a:t>
            </a:r>
            <a:endParaRPr lang="en-IN" dirty="0"/>
          </a:p>
        </p:txBody>
      </p:sp>
      <p:pic>
        <p:nvPicPr>
          <p:cNvPr id="4" name="Picture 3" descr="A, the G U I for testing radio buttons. A demonstrating radio buttons dialog box has 2 columns, button type and icon. The button type column lists options with radio buttons as follows. O K, O K cancel, abort retry ignore, yes no cancel, yes no, retry cancel. The abort retry ignore option is selected. The icon column lists options with radio buttons as follows. Asterisk, error, exclamation, hand, information, question, stop, warning. At the bottom of the dialog box, the mouse hovers over a button that reads, display. B, abort retry ignore button type. A custom message dialog box has an exclamation point icon and text that reads, this is your custom message box. Buttons at the bottom of the dialog box read, abort, retry, igno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710" y="1699540"/>
            <a:ext cx="7572580" cy="3607879"/>
          </a:xfrm>
          <a:prstGeom prst="rect">
            <a:avLst/>
          </a:prstGeom>
        </p:spPr>
      </p:pic>
    </p:spTree>
    <p:extLst>
      <p:ext uri="{BB962C8B-B14F-4D97-AF65-F5344CB8AC3E}">
        <p14:creationId xmlns:p14="http://schemas.microsoft.com/office/powerpoint/2010/main" val="343255534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14.28 Using </a:t>
            </a:r>
            <a:r>
              <a:rPr lang="en-IN" dirty="0">
                <a:latin typeface="Consolas" panose="020B0609020204030204" pitchFamily="49" charset="0"/>
              </a:rPr>
              <a:t>RadioButton</a:t>
            </a:r>
            <a:r>
              <a:rPr lang="en-IN" dirty="0"/>
              <a:t>s to Set Message-Window Options </a:t>
            </a:r>
            <a:r>
              <a:rPr lang="en-IN" sz="2000" b="0" dirty="0" smtClean="0"/>
              <a:t>(9 </a:t>
            </a:r>
            <a:r>
              <a:rPr lang="en-IN" sz="2000" b="0" dirty="0"/>
              <a:t>of 10)</a:t>
            </a:r>
            <a:endParaRPr lang="en-IN" dirty="0"/>
          </a:p>
        </p:txBody>
      </p:sp>
      <p:pic>
        <p:nvPicPr>
          <p:cNvPr id="4" name="Picture 3" descr="C, the O K cancel button type. The custom message box dialog box has an exclamation point icon and text that reads, this is your custom message box. 2 buttons at the bottom of the dialog box read, O K and cancel. D, the O K button type. The custom message box dialog box has an X icon and text that reads, this is your custom message box. A button at the bottom of the dialog box reads, O K. E, the abort retry ignore button type. The custom message box dialog box has an I icon and text that reads, this is your custom message box. 3 buttons at the bottom of the dialog box read, abort, retry, and ignore. F, the yes no cancel button type. The custom message box dialog box has a question mark icon and text that reads, this is your custom message box. 3 buttons at the bottom of the dialog box read, yes, no, and canc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32" y="1711168"/>
            <a:ext cx="7704736" cy="4202584"/>
          </a:xfrm>
          <a:prstGeom prst="rect">
            <a:avLst/>
          </a:prstGeom>
        </p:spPr>
      </p:pic>
    </p:spTree>
    <p:extLst>
      <p:ext uri="{BB962C8B-B14F-4D97-AF65-F5344CB8AC3E}">
        <p14:creationId xmlns:p14="http://schemas.microsoft.com/office/powerpoint/2010/main" val="43096018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14.28 Using </a:t>
            </a:r>
            <a:r>
              <a:rPr lang="en-IN" dirty="0">
                <a:latin typeface="Consolas" panose="020B0609020204030204" pitchFamily="49" charset="0"/>
                <a:ea typeface="Arial"/>
                <a:cs typeface="Arial"/>
                <a:sym typeface="Arial"/>
              </a:rPr>
              <a:t>RadioButton</a:t>
            </a:r>
            <a:r>
              <a:rPr lang="en-IN" dirty="0"/>
              <a:t>s to Set Message-Window Options </a:t>
            </a:r>
            <a:r>
              <a:rPr lang="en-IN" sz="2000" b="0" dirty="0"/>
              <a:t>(</a:t>
            </a:r>
            <a:r>
              <a:rPr lang="en-IN" sz="2000" b="0" dirty="0" smtClean="0"/>
              <a:t>10 </a:t>
            </a:r>
            <a:r>
              <a:rPr lang="en-IN" sz="2000" b="0" dirty="0"/>
              <a:t>of 10)</a:t>
            </a:r>
            <a:endParaRPr lang="en-IN" dirty="0"/>
          </a:p>
        </p:txBody>
      </p:sp>
      <p:pic>
        <p:nvPicPr>
          <p:cNvPr id="4" name="Picture 3" descr="G, the yes no button type. The custom message box dialog box has an X icon and text that reads, this is your custom message box. 2 buttons at the bottom of the dialog box read, yes and no. H, the retry cancel button type. The custom message box dialog box has an exclamation point icon and text that reads, this is your custom message box. 2 buttons at the bottom of the dialog box read, retry and canc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870" y="1736797"/>
            <a:ext cx="7608261" cy="2322522"/>
          </a:xfrm>
          <a:prstGeom prst="rect">
            <a:avLst/>
          </a:prstGeom>
        </p:spPr>
      </p:pic>
    </p:spTree>
    <p:extLst>
      <p:ext uri="{BB962C8B-B14F-4D97-AF65-F5344CB8AC3E}">
        <p14:creationId xmlns:p14="http://schemas.microsoft.com/office/powerpoint/2010/main" val="386461269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14.8</a:t>
            </a:r>
            <a:r>
              <a:rPr lang="en-US" dirty="0"/>
              <a:t> </a:t>
            </a:r>
            <a:r>
              <a:rPr lang="en-US" dirty="0" smtClean="0"/>
              <a:t>PictureBoxes </a:t>
            </a:r>
            <a:r>
              <a:rPr lang="en-IN" sz="2000" b="0" dirty="0" smtClean="0"/>
              <a:t>(</a:t>
            </a:r>
            <a:r>
              <a:rPr lang="en-IN" sz="2000" b="0" dirty="0"/>
              <a:t>1 of </a:t>
            </a:r>
            <a:r>
              <a:rPr lang="en-IN" sz="2000" b="0" dirty="0" smtClean="0"/>
              <a:t>4)</a:t>
            </a:r>
            <a:endParaRPr lang="en-IN" dirty="0"/>
          </a:p>
        </p:txBody>
      </p:sp>
      <p:sp>
        <p:nvSpPr>
          <p:cNvPr id="3" name="Text Placeholder 2"/>
          <p:cNvSpPr>
            <a:spLocks noGrp="1"/>
          </p:cNvSpPr>
          <p:nvPr>
            <p:ph type="body" idx="1"/>
          </p:nvPr>
        </p:nvSpPr>
        <p:spPr/>
        <p:txBody>
          <a:bodyPr/>
          <a:lstStyle/>
          <a:p>
            <a:r>
              <a:rPr lang="en-US" altLang="en-US" sz="2400" dirty="0">
                <a:latin typeface="+mn-lt"/>
              </a:rPr>
              <a:t>A </a:t>
            </a:r>
            <a:r>
              <a:rPr lang="en-US" altLang="en-US" sz="2400" dirty="0">
                <a:latin typeface="Consolas" panose="020B0609020204030204" pitchFamily="49" charset="0"/>
              </a:rPr>
              <a:t>PictureBox</a:t>
            </a:r>
            <a:r>
              <a:rPr lang="en-US" altLang="en-US" sz="2400" dirty="0">
                <a:latin typeface="+mn-lt"/>
              </a:rPr>
              <a:t> displays an image</a:t>
            </a:r>
            <a:r>
              <a:rPr lang="en-US" altLang="en-US" sz="2400" dirty="0" smtClean="0">
                <a:latin typeface="+mn-lt"/>
              </a:rPr>
              <a:t>.</a:t>
            </a:r>
            <a:endParaRPr lang="en-US" altLang="en-US" sz="2400" dirty="0">
              <a:latin typeface="+mn-lt"/>
            </a:endParaRPr>
          </a:p>
          <a:p>
            <a:r>
              <a:rPr lang="en-US" altLang="en-US" sz="2400" dirty="0">
                <a:latin typeface="+mn-lt"/>
              </a:rPr>
              <a:t>Figure 14.29 describes common </a:t>
            </a:r>
            <a:r>
              <a:rPr lang="en-US" altLang="en-US" sz="2400" dirty="0">
                <a:latin typeface="Consolas" panose="020B0609020204030204" pitchFamily="49" charset="0"/>
              </a:rPr>
              <a:t>PictureBox</a:t>
            </a:r>
            <a:r>
              <a:rPr lang="en-US" altLang="en-US" sz="2400" dirty="0">
                <a:latin typeface="+mn-lt"/>
              </a:rPr>
              <a:t> properties and a common event</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13632710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Figure </a:t>
            </a:r>
            <a:r>
              <a:rPr lang="en-IN" dirty="0"/>
              <a:t>14.29 </a:t>
            </a:r>
            <a:r>
              <a:rPr lang="en-IN" dirty="0">
                <a:latin typeface="Consolas" panose="020B0609020204030204" pitchFamily="49" charset="0"/>
              </a:rPr>
              <a:t>PictureBox</a:t>
            </a:r>
            <a:r>
              <a:rPr lang="en-IN" dirty="0"/>
              <a:t> Properties and an </a:t>
            </a:r>
            <a:r>
              <a:rPr lang="en-IN" dirty="0" smtClean="0"/>
              <a:t>Event </a:t>
            </a:r>
            <a:r>
              <a:rPr lang="en-IN" sz="2000" b="0" dirty="0" smtClean="0"/>
              <a:t>(1 of 2)</a:t>
            </a:r>
            <a:endParaRPr lang="en-IN" sz="2000" b="0" dirty="0"/>
          </a:p>
        </p:txBody>
      </p:sp>
      <p:sp>
        <p:nvSpPr>
          <p:cNvPr id="3" name="Text Placeholder 2"/>
          <p:cNvSpPr>
            <a:spLocks noGrp="1"/>
          </p:cNvSpPr>
          <p:nvPr>
            <p:ph type="body" idx="1"/>
          </p:nvPr>
        </p:nvSpPr>
        <p:spPr>
          <a:xfrm>
            <a:off x="457200" y="1600200"/>
            <a:ext cx="8229600" cy="346587"/>
          </a:xfrm>
        </p:spPr>
        <p:txBody>
          <a:bodyPr/>
          <a:lstStyle/>
          <a:p>
            <a:pPr marL="0" indent="0">
              <a:buNone/>
            </a:pPr>
            <a:r>
              <a:rPr lang="en-IN" sz="1800" b="1" dirty="0">
                <a:solidFill>
                  <a:schemeClr val="tx1"/>
                </a:solidFill>
                <a:latin typeface="+mn-lt"/>
              </a:rPr>
              <a:t>Common </a:t>
            </a:r>
            <a:r>
              <a:rPr lang="en-IN" sz="1800" b="1" dirty="0" smtClean="0">
                <a:solidFill>
                  <a:schemeClr val="tx1"/>
                </a:solidFill>
                <a:latin typeface="+mn-lt"/>
              </a:rPr>
              <a:t>Properties</a:t>
            </a:r>
            <a:endParaRPr lang="en-IN" sz="1800" b="1"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1195291417"/>
              </p:ext>
            </p:extLst>
          </p:nvPr>
        </p:nvGraphicFramePr>
        <p:xfrm>
          <a:off x="737419" y="2148473"/>
          <a:ext cx="7732211" cy="4114800"/>
        </p:xfrm>
        <a:graphic>
          <a:graphicData uri="http://schemas.openxmlformats.org/drawingml/2006/table">
            <a:tbl>
              <a:tblPr firstRow="1" bandRow="1">
                <a:tableStyleId>{5940675A-B579-460E-94D1-54222C63F5DA}</a:tableStyleId>
              </a:tblPr>
              <a:tblGrid>
                <a:gridCol w="2325821">
                  <a:extLst>
                    <a:ext uri="{9D8B030D-6E8A-4147-A177-3AD203B41FA5}">
                      <a16:colId xmlns:a16="http://schemas.microsoft.com/office/drawing/2014/main" val="3114678631"/>
                    </a:ext>
                  </a:extLst>
                </a:gridCol>
                <a:gridCol w="5406390">
                  <a:extLst>
                    <a:ext uri="{9D8B030D-6E8A-4147-A177-3AD203B41FA5}">
                      <a16:colId xmlns:a16="http://schemas.microsoft.com/office/drawing/2014/main" val="2378065212"/>
                    </a:ext>
                  </a:extLst>
                </a:gridCol>
              </a:tblGrid>
              <a:tr h="512342">
                <a:tc>
                  <a:txBody>
                    <a:bodyPr/>
                    <a:lstStyle/>
                    <a:p>
                      <a:r>
                        <a:rPr lang="en-IN" sz="1800" b="1" i="0" u="none" strike="noStrike" cap="none" baseline="0" dirty="0" smtClean="0">
                          <a:solidFill>
                            <a:schemeClr val="tx1"/>
                          </a:solidFill>
                          <a:latin typeface="Consolas" panose="020B0609020204030204" pitchFamily="49" charset="0"/>
                          <a:ea typeface="+mn-ea"/>
                          <a:cs typeface="+mn-cs"/>
                          <a:sym typeface="Arial"/>
                        </a:rPr>
                        <a:t>PictureBox</a:t>
                      </a:r>
                      <a:r>
                        <a:rPr lang="en-IN" sz="1800" b="1" i="0" u="none" strike="noStrike" cap="none" baseline="0" dirty="0" smtClean="0">
                          <a:solidFill>
                            <a:schemeClr val="tx1"/>
                          </a:solidFill>
                          <a:latin typeface="+mn-lt"/>
                          <a:ea typeface="+mn-ea"/>
                          <a:cs typeface="+mn-cs"/>
                          <a:sym typeface="Arial"/>
                        </a:rPr>
                        <a:t> properties</a:t>
                      </a:r>
                    </a:p>
                    <a:p>
                      <a:r>
                        <a:rPr lang="en-IN" sz="1800" b="1" i="0" u="none" strike="noStrike" cap="none" baseline="0" dirty="0" smtClean="0">
                          <a:solidFill>
                            <a:schemeClr val="tx1"/>
                          </a:solidFill>
                          <a:latin typeface="+mn-lt"/>
                          <a:ea typeface="+mn-ea"/>
                          <a:cs typeface="+mn-cs"/>
                          <a:sym typeface="Arial"/>
                        </a:rPr>
                        <a:t>and an event</a:t>
                      </a:r>
                      <a:endParaRPr lang="en-IN" sz="1800" b="1" i="0" dirty="0"/>
                    </a:p>
                  </a:txBody>
                  <a:tcPr anchor="b"/>
                </a:tc>
                <a:tc>
                  <a:txBody>
                    <a:bodyPr/>
                    <a:lstStyle/>
                    <a:p>
                      <a:r>
                        <a:rPr lang="en-IN" sz="1800" b="1" i="0" u="none" strike="noStrike" cap="none" baseline="0" dirty="0" smtClean="0">
                          <a:solidFill>
                            <a:schemeClr val="tx1"/>
                          </a:solidFill>
                          <a:latin typeface="+mn-lt"/>
                          <a:ea typeface="+mn-ea"/>
                          <a:cs typeface="+mn-cs"/>
                          <a:sym typeface="Arial"/>
                        </a:rPr>
                        <a:t>Description</a:t>
                      </a:r>
                      <a:endParaRPr lang="en-IN" sz="1800" b="1" i="0" dirty="0"/>
                    </a:p>
                  </a:txBody>
                  <a:tcPr anchor="b"/>
                </a:tc>
                <a:extLst>
                  <a:ext uri="{0D108BD9-81ED-4DB2-BD59-A6C34878D82A}">
                    <a16:rowId xmlns:a16="http://schemas.microsoft.com/office/drawing/2014/main" val="1386797139"/>
                  </a:ext>
                </a:extLst>
              </a:tr>
              <a:tr h="204937">
                <a:tc>
                  <a:txBody>
                    <a:bodyPr/>
                    <a:lstStyle/>
                    <a:p>
                      <a:r>
                        <a:rPr lang="en-IN" sz="1800" b="0" i="0" u="none" strike="noStrike" cap="none" dirty="0" smtClean="0">
                          <a:solidFill>
                            <a:schemeClr val="dk1"/>
                          </a:solidFill>
                          <a:latin typeface="Consolas" panose="020B0609020204030204" pitchFamily="49" charset="0"/>
                          <a:ea typeface="Arial"/>
                          <a:cs typeface="Arial"/>
                          <a:sym typeface="Arial"/>
                        </a:rPr>
                        <a:t>Image</a:t>
                      </a:r>
                      <a:endParaRPr lang="en-IN" sz="18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cap="none" baseline="0" dirty="0" smtClean="0">
                          <a:solidFill>
                            <a:schemeClr val="tx1"/>
                          </a:solidFill>
                          <a:latin typeface="+mn-lt"/>
                          <a:ea typeface="+mn-ea"/>
                          <a:cs typeface="+mn-cs"/>
                          <a:sym typeface="Arial"/>
                        </a:rPr>
                        <a:t>Sets the image to display in the </a:t>
                      </a:r>
                      <a:r>
                        <a:rPr lang="en-IN" sz="1800" b="0" i="0" u="none" strike="noStrike" cap="none" dirty="0" smtClean="0">
                          <a:solidFill>
                            <a:schemeClr val="dk1"/>
                          </a:solidFill>
                          <a:latin typeface="Consolas" panose="020B0609020204030204" pitchFamily="49" charset="0"/>
                          <a:ea typeface="Arial"/>
                          <a:cs typeface="Arial"/>
                          <a:sym typeface="Arial"/>
                        </a:rPr>
                        <a:t>PictureBox</a:t>
                      </a:r>
                      <a:r>
                        <a:rPr lang="en-IN" sz="1800" b="1" i="0" u="none" strike="noStrike" cap="none" baseline="0" dirty="0" smtClean="0">
                          <a:solidFill>
                            <a:schemeClr val="tx1"/>
                          </a:solidFill>
                          <a:latin typeface="+mn-lt"/>
                          <a:ea typeface="+mn-ea"/>
                          <a:cs typeface="+mn-cs"/>
                          <a:sym typeface="Arial"/>
                        </a:rPr>
                        <a:t>.</a:t>
                      </a:r>
                      <a:endParaRPr lang="en-IN" sz="1800" b="1" i="0" dirty="0" smtClean="0"/>
                    </a:p>
                  </a:txBody>
                  <a:tcPr/>
                </a:tc>
                <a:extLst>
                  <a:ext uri="{0D108BD9-81ED-4DB2-BD59-A6C34878D82A}">
                    <a16:rowId xmlns:a16="http://schemas.microsoft.com/office/drawing/2014/main" val="1462562185"/>
                  </a:ext>
                </a:extLst>
              </a:tr>
              <a:tr h="1588260">
                <a:tc>
                  <a:txBody>
                    <a:bodyPr/>
                    <a:lstStyle/>
                    <a:p>
                      <a:r>
                        <a:rPr lang="en-IN" sz="1800" b="0" i="0" u="none" strike="noStrike" cap="none" dirty="0" smtClean="0">
                          <a:solidFill>
                            <a:schemeClr val="dk1"/>
                          </a:solidFill>
                          <a:latin typeface="Consolas" panose="020B0609020204030204" pitchFamily="49" charset="0"/>
                          <a:ea typeface="Arial"/>
                          <a:cs typeface="Arial"/>
                          <a:sym typeface="Arial"/>
                        </a:rPr>
                        <a:t>SizeMode</a:t>
                      </a:r>
                      <a:endParaRPr lang="en-IN" sz="1800" b="0" i="0" u="none" strike="noStrike" cap="none" dirty="0">
                        <a:solidFill>
                          <a:schemeClr val="dk1"/>
                        </a:solidFill>
                        <a:latin typeface="Consolas" panose="020B0609020204030204" pitchFamily="49" charset="0"/>
                        <a:ea typeface="Arial"/>
                        <a:cs typeface="Arial"/>
                        <a:sym typeface="Arial"/>
                      </a:endParaRPr>
                    </a:p>
                  </a:txBody>
                  <a:tcPr/>
                </a:tc>
                <a:tc>
                  <a:txBody>
                    <a:bodyPr/>
                    <a:lstStyle/>
                    <a:p>
                      <a:r>
                        <a:rPr lang="en-IN" sz="1800" b="0" i="0" u="none" strike="noStrike" cap="none" baseline="0" dirty="0" smtClean="0">
                          <a:solidFill>
                            <a:schemeClr val="tx1"/>
                          </a:solidFill>
                          <a:latin typeface="+mn-lt"/>
                          <a:ea typeface="+mn-ea"/>
                          <a:cs typeface="+mn-cs"/>
                          <a:sym typeface="Arial"/>
                        </a:rPr>
                        <a:t>Controls image sizing and positioning. Values are </a:t>
                      </a:r>
                      <a:r>
                        <a:rPr lang="en-IN" sz="1800" b="0" i="0" u="none" strike="noStrike" cap="none" dirty="0" smtClean="0">
                          <a:solidFill>
                            <a:schemeClr val="dk1"/>
                          </a:solidFill>
                          <a:latin typeface="Consolas" panose="020B0609020204030204" pitchFamily="49" charset="0"/>
                          <a:ea typeface="Arial"/>
                          <a:cs typeface="Arial"/>
                          <a:sym typeface="Arial"/>
                        </a:rPr>
                        <a:t>Normal</a:t>
                      </a:r>
                      <a:r>
                        <a:rPr lang="en-IN" sz="1800" b="0" i="0" u="none" strike="noStrike" cap="none" baseline="0" dirty="0" smtClean="0">
                          <a:solidFill>
                            <a:schemeClr val="tx1"/>
                          </a:solidFill>
                          <a:latin typeface="+mn-lt"/>
                          <a:ea typeface="+mn-ea"/>
                          <a:cs typeface="+mn-cs"/>
                          <a:sym typeface="Arial"/>
                        </a:rPr>
                        <a:t> (default), </a:t>
                      </a:r>
                      <a:r>
                        <a:rPr lang="en-IN" sz="1800" b="0" i="0" u="none" strike="noStrike" cap="none" dirty="0" smtClean="0">
                          <a:solidFill>
                            <a:schemeClr val="dk1"/>
                          </a:solidFill>
                          <a:latin typeface="Consolas" panose="020B0609020204030204" pitchFamily="49" charset="0"/>
                          <a:ea typeface="Arial"/>
                          <a:cs typeface="Arial"/>
                          <a:sym typeface="Arial"/>
                        </a:rPr>
                        <a:t>StretchImage</a:t>
                      </a:r>
                      <a:r>
                        <a:rPr lang="en-IN" sz="1800" b="1" i="0" u="none" strike="noStrike" cap="none" baseline="0" dirty="0" smtClean="0">
                          <a:solidFill>
                            <a:schemeClr val="tx1"/>
                          </a:solidFill>
                          <a:latin typeface="+mn-lt"/>
                          <a:ea typeface="+mn-ea"/>
                          <a:cs typeface="+mn-cs"/>
                          <a:sym typeface="Arial"/>
                        </a:rPr>
                        <a:t>, </a:t>
                      </a:r>
                      <a:r>
                        <a:rPr lang="en-IN" sz="1800" b="0" i="0" u="none" strike="noStrike" cap="none" dirty="0" smtClean="0">
                          <a:solidFill>
                            <a:schemeClr val="dk1"/>
                          </a:solidFill>
                          <a:latin typeface="Consolas" panose="020B0609020204030204" pitchFamily="49" charset="0"/>
                          <a:ea typeface="Arial"/>
                          <a:cs typeface="Arial"/>
                          <a:sym typeface="Arial"/>
                        </a:rPr>
                        <a:t>AutoSize</a:t>
                      </a:r>
                      <a:r>
                        <a:rPr lang="en-IN" sz="1800" b="1" i="0" u="none" strike="noStrike" cap="none" baseline="0" dirty="0" smtClean="0">
                          <a:solidFill>
                            <a:schemeClr val="tx1"/>
                          </a:solidFill>
                          <a:latin typeface="+mn-lt"/>
                          <a:ea typeface="+mn-ea"/>
                          <a:cs typeface="+mn-cs"/>
                          <a:sym typeface="Arial"/>
                        </a:rPr>
                        <a:t>, </a:t>
                      </a:r>
                      <a:r>
                        <a:rPr lang="en-IN" sz="1800" b="0" i="0" u="none" strike="noStrike" cap="none" dirty="0" smtClean="0">
                          <a:solidFill>
                            <a:schemeClr val="dk1"/>
                          </a:solidFill>
                          <a:latin typeface="Consolas" panose="020B0609020204030204" pitchFamily="49" charset="0"/>
                          <a:ea typeface="Arial"/>
                          <a:cs typeface="Arial"/>
                          <a:sym typeface="Arial"/>
                        </a:rPr>
                        <a:t>CenterImage</a:t>
                      </a:r>
                      <a:r>
                        <a:rPr lang="en-IN" sz="1800" b="0" i="0" u="none" strike="noStrike" cap="none" baseline="0" dirty="0" smtClean="0">
                          <a:solidFill>
                            <a:schemeClr val="tx1"/>
                          </a:solidFill>
                          <a:latin typeface="+mn-lt"/>
                          <a:ea typeface="+mn-ea"/>
                          <a:cs typeface="+mn-cs"/>
                          <a:sym typeface="Arial"/>
                        </a:rPr>
                        <a:t> and Zoom. </a:t>
                      </a:r>
                      <a:r>
                        <a:rPr lang="en-IN" sz="1800" b="0" i="0" u="none" strike="noStrike" cap="none" dirty="0" smtClean="0">
                          <a:solidFill>
                            <a:schemeClr val="dk1"/>
                          </a:solidFill>
                          <a:latin typeface="Consolas" panose="020B0609020204030204" pitchFamily="49" charset="0"/>
                          <a:ea typeface="Arial"/>
                          <a:cs typeface="Arial"/>
                          <a:sym typeface="Arial"/>
                        </a:rPr>
                        <a:t>Normal</a:t>
                      </a:r>
                      <a:r>
                        <a:rPr lang="en-IN" sz="1800" b="0" i="0" u="none" strike="noStrike" cap="none" baseline="0" dirty="0" smtClean="0">
                          <a:solidFill>
                            <a:schemeClr val="tx1"/>
                          </a:solidFill>
                          <a:latin typeface="+mn-lt"/>
                          <a:ea typeface="+mn-ea"/>
                          <a:cs typeface="+mn-cs"/>
                          <a:sym typeface="Arial"/>
                        </a:rPr>
                        <a:t> places the image in the </a:t>
                      </a:r>
                      <a:r>
                        <a:rPr lang="en-IN" sz="1800" b="0" i="0" u="none" strike="noStrike" cap="none" dirty="0" smtClean="0">
                          <a:solidFill>
                            <a:schemeClr val="dk1"/>
                          </a:solidFill>
                          <a:latin typeface="Consolas" panose="020B0609020204030204" pitchFamily="49" charset="0"/>
                          <a:ea typeface="Arial"/>
                          <a:cs typeface="Arial"/>
                          <a:sym typeface="Arial"/>
                        </a:rPr>
                        <a:t>PictureBox</a:t>
                      </a:r>
                      <a:r>
                        <a:rPr lang="en-IN" sz="1800" b="0" i="0" u="none" strike="noStrike" cap="none" baseline="0" dirty="0" smtClean="0">
                          <a:solidFill>
                            <a:schemeClr val="tx1"/>
                          </a:solidFill>
                          <a:latin typeface="+mn-lt"/>
                          <a:ea typeface="+mn-ea"/>
                          <a:cs typeface="+mn-cs"/>
                          <a:sym typeface="Arial"/>
                        </a:rPr>
                        <a:t>’s top-left corner, and </a:t>
                      </a:r>
                      <a:r>
                        <a:rPr lang="en-IN" sz="1800" b="0" i="0" u="none" strike="noStrike" cap="none" dirty="0" smtClean="0">
                          <a:solidFill>
                            <a:schemeClr val="dk1"/>
                          </a:solidFill>
                          <a:latin typeface="Consolas" panose="020B0609020204030204" pitchFamily="49" charset="0"/>
                          <a:ea typeface="Arial"/>
                          <a:cs typeface="Arial"/>
                          <a:sym typeface="Arial"/>
                        </a:rPr>
                        <a:t>CenterImage</a:t>
                      </a:r>
                      <a:r>
                        <a:rPr lang="en-IN" sz="1800" b="0" i="0" u="none" strike="noStrike" cap="none" baseline="0" dirty="0" smtClean="0">
                          <a:solidFill>
                            <a:schemeClr val="tx1"/>
                          </a:solidFill>
                          <a:latin typeface="+mn-lt"/>
                          <a:ea typeface="+mn-ea"/>
                          <a:cs typeface="+mn-cs"/>
                          <a:sym typeface="Arial"/>
                        </a:rPr>
                        <a:t> puts the image in the middle. Both truncate the image if it’s too large. </a:t>
                      </a:r>
                      <a:r>
                        <a:rPr lang="en-IN" sz="1800" b="0" i="0" u="none" strike="noStrike" cap="none" dirty="0" smtClean="0">
                          <a:solidFill>
                            <a:schemeClr val="dk1"/>
                          </a:solidFill>
                          <a:latin typeface="Consolas" panose="020B0609020204030204" pitchFamily="49" charset="0"/>
                          <a:ea typeface="Arial"/>
                          <a:cs typeface="Arial"/>
                          <a:sym typeface="Arial"/>
                        </a:rPr>
                        <a:t>StretchImage</a:t>
                      </a:r>
                      <a:r>
                        <a:rPr lang="en-IN" sz="1800" b="0" i="0" u="none" strike="noStrike" cap="none" baseline="0" dirty="0" smtClean="0">
                          <a:solidFill>
                            <a:schemeClr val="tx1"/>
                          </a:solidFill>
                          <a:latin typeface="+mn-lt"/>
                          <a:ea typeface="+mn-ea"/>
                          <a:cs typeface="+mn-cs"/>
                          <a:sym typeface="Arial"/>
                        </a:rPr>
                        <a:t> fits the image in the </a:t>
                      </a:r>
                      <a:r>
                        <a:rPr lang="en-IN" sz="1800" b="0" i="0" u="none" strike="noStrike" cap="none" dirty="0" smtClean="0">
                          <a:solidFill>
                            <a:schemeClr val="dk1"/>
                          </a:solidFill>
                          <a:latin typeface="Consolas" panose="020B0609020204030204" pitchFamily="49" charset="0"/>
                          <a:ea typeface="Arial"/>
                          <a:cs typeface="Arial"/>
                          <a:sym typeface="Arial"/>
                        </a:rPr>
                        <a:t>PictureBox</a:t>
                      </a:r>
                      <a:r>
                        <a:rPr lang="en-IN" sz="1800" b="1" i="0" u="none" strike="noStrike" cap="none" baseline="0" dirty="0" smtClean="0">
                          <a:solidFill>
                            <a:schemeClr val="tx1"/>
                          </a:solidFill>
                          <a:latin typeface="+mn-lt"/>
                          <a:ea typeface="+mn-ea"/>
                          <a:cs typeface="+mn-cs"/>
                          <a:sym typeface="Arial"/>
                        </a:rPr>
                        <a:t>. </a:t>
                      </a:r>
                      <a:r>
                        <a:rPr lang="en-IN" sz="1800" b="0" i="0" u="none" strike="noStrike" cap="none" dirty="0" smtClean="0">
                          <a:solidFill>
                            <a:schemeClr val="dk1"/>
                          </a:solidFill>
                          <a:latin typeface="Consolas" panose="020B0609020204030204" pitchFamily="49" charset="0"/>
                          <a:ea typeface="Arial"/>
                          <a:cs typeface="Arial"/>
                          <a:sym typeface="Arial"/>
                        </a:rPr>
                        <a:t>AutoSize</a:t>
                      </a:r>
                      <a:r>
                        <a:rPr lang="en-IN" sz="1800" b="1" i="0" u="none" strike="noStrike" cap="none" baseline="0" dirty="0" smtClean="0">
                          <a:solidFill>
                            <a:schemeClr val="tx1"/>
                          </a:solidFill>
                          <a:latin typeface="+mn-lt"/>
                          <a:ea typeface="+mn-ea"/>
                          <a:cs typeface="+mn-cs"/>
                          <a:sym typeface="Arial"/>
                        </a:rPr>
                        <a:t> </a:t>
                      </a:r>
                      <a:r>
                        <a:rPr lang="en-IN" sz="1800" b="0" i="0" u="none" strike="noStrike" cap="none" baseline="0" dirty="0" smtClean="0">
                          <a:solidFill>
                            <a:schemeClr val="tx1"/>
                          </a:solidFill>
                          <a:latin typeface="+mn-lt"/>
                          <a:ea typeface="+mn-ea"/>
                          <a:cs typeface="+mn-cs"/>
                          <a:sym typeface="Arial"/>
                        </a:rPr>
                        <a:t>resizes the </a:t>
                      </a:r>
                      <a:r>
                        <a:rPr lang="en-IN" sz="1800" b="0" i="0" u="none" strike="noStrike" cap="none" dirty="0" smtClean="0">
                          <a:solidFill>
                            <a:schemeClr val="dk1"/>
                          </a:solidFill>
                          <a:latin typeface="Consolas" panose="020B0609020204030204" pitchFamily="49" charset="0"/>
                          <a:ea typeface="Arial"/>
                          <a:cs typeface="Arial"/>
                          <a:sym typeface="Arial"/>
                        </a:rPr>
                        <a:t>PictureBox</a:t>
                      </a:r>
                      <a:r>
                        <a:rPr lang="en-IN" sz="1800" b="1" i="0" u="none" strike="noStrike" cap="none" baseline="0" dirty="0" smtClean="0">
                          <a:solidFill>
                            <a:schemeClr val="tx1"/>
                          </a:solidFill>
                          <a:latin typeface="+mn-lt"/>
                          <a:ea typeface="+mn-ea"/>
                          <a:cs typeface="+mn-cs"/>
                          <a:sym typeface="Arial"/>
                        </a:rPr>
                        <a:t> </a:t>
                      </a:r>
                      <a:r>
                        <a:rPr lang="en-IN" sz="1800" b="0" i="0" u="none" strike="noStrike" cap="none" baseline="0" dirty="0" smtClean="0">
                          <a:solidFill>
                            <a:schemeClr val="tx1"/>
                          </a:solidFill>
                          <a:latin typeface="+mn-lt"/>
                          <a:ea typeface="+mn-ea"/>
                          <a:cs typeface="+mn-cs"/>
                          <a:sym typeface="Arial"/>
                        </a:rPr>
                        <a:t>to fit the image. Zoom resizes the image to to fit the </a:t>
                      </a:r>
                      <a:r>
                        <a:rPr lang="en-IN" sz="1800" b="0" i="0" u="none" strike="noStrike" cap="none" dirty="0" smtClean="0">
                          <a:solidFill>
                            <a:schemeClr val="dk1"/>
                          </a:solidFill>
                          <a:latin typeface="Consolas" panose="020B0609020204030204" pitchFamily="49" charset="0"/>
                          <a:ea typeface="Arial"/>
                          <a:cs typeface="Arial"/>
                          <a:sym typeface="Arial"/>
                        </a:rPr>
                        <a:t>PictureBox</a:t>
                      </a:r>
                      <a:r>
                        <a:rPr lang="en-IN" sz="1800" b="0" i="0" u="none" strike="noStrike" cap="none" baseline="0" dirty="0" smtClean="0">
                          <a:solidFill>
                            <a:schemeClr val="tx1"/>
                          </a:solidFill>
                          <a:latin typeface="+mn-lt"/>
                          <a:ea typeface="+mn-ea"/>
                          <a:cs typeface="+mn-cs"/>
                          <a:sym typeface="Arial"/>
                        </a:rPr>
                        <a:t> but maintains the original aspect ratio.</a:t>
                      </a:r>
                      <a:endParaRPr lang="en-IN" sz="1800" i="0" dirty="0"/>
                    </a:p>
                  </a:txBody>
                  <a:tcPr/>
                </a:tc>
                <a:extLst>
                  <a:ext uri="{0D108BD9-81ED-4DB2-BD59-A6C34878D82A}">
                    <a16:rowId xmlns:a16="http://schemas.microsoft.com/office/drawing/2014/main" val="3429940600"/>
                  </a:ext>
                </a:extLst>
              </a:tr>
            </a:tbl>
          </a:graphicData>
        </a:graphic>
      </p:graphicFrame>
    </p:spTree>
    <p:extLst>
      <p:ext uri="{BB962C8B-B14F-4D97-AF65-F5344CB8AC3E}">
        <p14:creationId xmlns:p14="http://schemas.microsoft.com/office/powerpoint/2010/main" val="286035512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14.29 </a:t>
            </a:r>
            <a:r>
              <a:rPr lang="en-IN" dirty="0">
                <a:latin typeface="Consolas" panose="020B0609020204030204" pitchFamily="49" charset="0"/>
                <a:ea typeface="Arial"/>
                <a:cs typeface="Arial"/>
                <a:sym typeface="Arial"/>
              </a:rPr>
              <a:t>PictureBox</a:t>
            </a:r>
            <a:r>
              <a:rPr lang="en-IN" dirty="0"/>
              <a:t> Properties and an Event </a:t>
            </a:r>
            <a:r>
              <a:rPr lang="en-IN" sz="2000" b="0" dirty="0" smtClean="0"/>
              <a:t>(2 </a:t>
            </a:r>
            <a:r>
              <a:rPr lang="en-IN" sz="2000" b="0" dirty="0"/>
              <a:t>of 2)</a:t>
            </a:r>
            <a:endParaRPr lang="en-IN" dirty="0"/>
          </a:p>
        </p:txBody>
      </p:sp>
      <p:sp>
        <p:nvSpPr>
          <p:cNvPr id="3" name="Text Placeholder 2"/>
          <p:cNvSpPr>
            <a:spLocks noGrp="1"/>
          </p:cNvSpPr>
          <p:nvPr>
            <p:ph type="body" idx="1"/>
          </p:nvPr>
        </p:nvSpPr>
        <p:spPr>
          <a:xfrm>
            <a:off x="457200" y="1600201"/>
            <a:ext cx="8229600" cy="376084"/>
          </a:xfrm>
        </p:spPr>
        <p:txBody>
          <a:bodyPr/>
          <a:lstStyle/>
          <a:p>
            <a:pPr marL="0" indent="0">
              <a:buNone/>
            </a:pPr>
            <a:r>
              <a:rPr lang="en-IN" sz="1800" b="1" dirty="0">
                <a:solidFill>
                  <a:schemeClr val="tx1"/>
                </a:solidFill>
                <a:latin typeface="+mn-lt"/>
              </a:rPr>
              <a:t>Common </a:t>
            </a:r>
            <a:r>
              <a:rPr lang="en-IN" sz="1800" b="1" dirty="0" smtClean="0">
                <a:solidFill>
                  <a:schemeClr val="tx1"/>
                </a:solidFill>
                <a:latin typeface="+mn-lt"/>
              </a:rPr>
              <a:t>Event</a:t>
            </a:r>
            <a:endParaRPr lang="en-IN" sz="18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1015868971"/>
              </p:ext>
            </p:extLst>
          </p:nvPr>
        </p:nvGraphicFramePr>
        <p:xfrm>
          <a:off x="634365" y="2203362"/>
          <a:ext cx="7875270" cy="1828800"/>
        </p:xfrm>
        <a:graphic>
          <a:graphicData uri="http://schemas.openxmlformats.org/drawingml/2006/table">
            <a:tbl>
              <a:tblPr firstRow="1" bandRow="1">
                <a:tableStyleId>{5940675A-B579-460E-94D1-54222C63F5DA}</a:tableStyleId>
              </a:tblPr>
              <a:tblGrid>
                <a:gridCol w="2468880">
                  <a:extLst>
                    <a:ext uri="{9D8B030D-6E8A-4147-A177-3AD203B41FA5}">
                      <a16:colId xmlns:a16="http://schemas.microsoft.com/office/drawing/2014/main" val="3193857150"/>
                    </a:ext>
                  </a:extLst>
                </a:gridCol>
                <a:gridCol w="5406390">
                  <a:extLst>
                    <a:ext uri="{9D8B030D-6E8A-4147-A177-3AD203B41FA5}">
                      <a16:colId xmlns:a16="http://schemas.microsoft.com/office/drawing/2014/main" val="3049099006"/>
                    </a:ext>
                  </a:extLst>
                </a:gridCol>
              </a:tblGrid>
              <a:tr h="483771">
                <a:tc>
                  <a:txBody>
                    <a:bodyPr/>
                    <a:lstStyle/>
                    <a:p>
                      <a:r>
                        <a:rPr lang="en-IN" sz="1800" b="1" i="0" u="none" strike="noStrike" cap="none" dirty="0" smtClean="0">
                          <a:solidFill>
                            <a:schemeClr val="dk1"/>
                          </a:solidFill>
                          <a:latin typeface="Consolas" panose="020B0609020204030204" pitchFamily="49" charset="0"/>
                          <a:ea typeface="Arial"/>
                          <a:cs typeface="Arial"/>
                          <a:sym typeface="Arial"/>
                        </a:rPr>
                        <a:t>PictureBox </a:t>
                      </a:r>
                      <a:r>
                        <a:rPr lang="en-IN" sz="1800" b="1" i="0" u="none" strike="noStrike" cap="none" baseline="0" dirty="0" smtClean="0">
                          <a:solidFill>
                            <a:schemeClr val="tx1"/>
                          </a:solidFill>
                          <a:latin typeface="+mn-lt"/>
                          <a:ea typeface="+mn-ea"/>
                          <a:cs typeface="+mn-cs"/>
                          <a:sym typeface="Arial"/>
                        </a:rPr>
                        <a:t>properties</a:t>
                      </a:r>
                    </a:p>
                    <a:p>
                      <a:r>
                        <a:rPr lang="en-IN" sz="1800" b="1" i="0" u="none" strike="noStrike" cap="none" baseline="0" dirty="0" smtClean="0">
                          <a:solidFill>
                            <a:schemeClr val="tx1"/>
                          </a:solidFill>
                          <a:latin typeface="+mn-lt"/>
                          <a:ea typeface="+mn-ea"/>
                          <a:cs typeface="+mn-cs"/>
                          <a:sym typeface="Arial"/>
                        </a:rPr>
                        <a:t>and an event</a:t>
                      </a:r>
                      <a:endParaRPr lang="en-IN" sz="1800" b="1" i="0" dirty="0"/>
                    </a:p>
                  </a:txBody>
                  <a:tcPr anchor="b"/>
                </a:tc>
                <a:tc>
                  <a:txBody>
                    <a:bodyPr/>
                    <a:lstStyle/>
                    <a:p>
                      <a:r>
                        <a:rPr lang="en-IN" sz="1800" b="1" i="0" u="none" strike="noStrike" cap="none" baseline="0" dirty="0" smtClean="0">
                          <a:solidFill>
                            <a:schemeClr val="tx1"/>
                          </a:solidFill>
                          <a:latin typeface="+mn-lt"/>
                          <a:ea typeface="+mn-ea"/>
                          <a:cs typeface="+mn-cs"/>
                          <a:sym typeface="Arial"/>
                        </a:rPr>
                        <a:t>Description</a:t>
                      </a:r>
                      <a:endParaRPr lang="en-IN" sz="1800" b="1" i="0" dirty="0"/>
                    </a:p>
                  </a:txBody>
                  <a:tcPr anchor="b"/>
                </a:tc>
                <a:extLst>
                  <a:ext uri="{0D108BD9-81ED-4DB2-BD59-A6C34878D82A}">
                    <a16:rowId xmlns:a16="http://schemas.microsoft.com/office/drawing/2014/main" val="2911207500"/>
                  </a:ext>
                </a:extLst>
              </a:tr>
              <a:tr h="483771">
                <a:tc>
                  <a:txBody>
                    <a:bodyPr/>
                    <a:lstStyle/>
                    <a:p>
                      <a:r>
                        <a:rPr lang="en-IN" sz="1800" b="0" i="0" u="none" strike="noStrike" cap="none" baseline="0" dirty="0" smtClean="0">
                          <a:solidFill>
                            <a:schemeClr val="tx1"/>
                          </a:solidFill>
                          <a:latin typeface="Consolas" panose="020B0609020204030204" pitchFamily="49" charset="0"/>
                          <a:ea typeface="+mn-ea"/>
                          <a:cs typeface="+mn-cs"/>
                          <a:sym typeface="Arial"/>
                        </a:rPr>
                        <a:t>Click</a:t>
                      </a:r>
                      <a:endParaRPr lang="en-IN" sz="1800" b="0" i="0" dirty="0">
                        <a:latin typeface="Consolas" panose="020B0609020204030204" pitchFamily="49" charset="0"/>
                      </a:endParaRPr>
                    </a:p>
                  </a:txBody>
                  <a:tcPr/>
                </a:tc>
                <a:tc>
                  <a:txBody>
                    <a:bodyPr/>
                    <a:lstStyle/>
                    <a:p>
                      <a:r>
                        <a:rPr lang="en-IN" sz="1800" b="0" i="0" u="none" strike="noStrike" cap="none" baseline="0" dirty="0" smtClean="0">
                          <a:solidFill>
                            <a:schemeClr val="tx1"/>
                          </a:solidFill>
                          <a:latin typeface="+mn-lt"/>
                          <a:ea typeface="+mn-ea"/>
                          <a:cs typeface="+mn-cs"/>
                          <a:sym typeface="Arial"/>
                        </a:rPr>
                        <a:t>Occurs when the user clicks a control. When you double click this control in the designer, an event handler is generated for this event.</a:t>
                      </a:r>
                      <a:endParaRPr lang="en-IN" sz="1800" i="0" dirty="0" smtClean="0"/>
                    </a:p>
                  </a:txBody>
                  <a:tcPr/>
                </a:tc>
                <a:extLst>
                  <a:ext uri="{0D108BD9-81ED-4DB2-BD59-A6C34878D82A}">
                    <a16:rowId xmlns:a16="http://schemas.microsoft.com/office/drawing/2014/main" val="1251812360"/>
                  </a:ext>
                </a:extLst>
              </a:tr>
            </a:tbl>
          </a:graphicData>
        </a:graphic>
      </p:graphicFrame>
    </p:spTree>
    <p:extLst>
      <p:ext uri="{BB962C8B-B14F-4D97-AF65-F5344CB8AC3E}">
        <p14:creationId xmlns:p14="http://schemas.microsoft.com/office/powerpoint/2010/main" val="219097362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14.8 PictureBoxes </a:t>
            </a:r>
            <a:r>
              <a:rPr lang="en-IN" sz="2000" b="0" dirty="0" smtClean="0"/>
              <a:t>(2 </a:t>
            </a:r>
            <a:r>
              <a:rPr lang="en-IN" sz="2000" b="0" dirty="0"/>
              <a:t>of </a:t>
            </a:r>
            <a:r>
              <a:rPr lang="en-IN" sz="2000" b="0" dirty="0" smtClean="0"/>
              <a:t>4)</a:t>
            </a:r>
            <a:endParaRPr lang="en-IN" dirty="0"/>
          </a:p>
        </p:txBody>
      </p:sp>
      <p:sp>
        <p:nvSpPr>
          <p:cNvPr id="3" name="Text Placeholder 2"/>
          <p:cNvSpPr>
            <a:spLocks noGrp="1"/>
          </p:cNvSpPr>
          <p:nvPr>
            <p:ph type="body" idx="1"/>
          </p:nvPr>
        </p:nvSpPr>
        <p:spPr/>
        <p:txBody>
          <a:bodyPr/>
          <a:lstStyle/>
          <a:p>
            <a:r>
              <a:rPr lang="en-US" altLang="en-US" sz="2400" dirty="0">
                <a:latin typeface="+mn-lt"/>
              </a:rPr>
              <a:t>Figure 14.30 uses a </a:t>
            </a:r>
            <a:r>
              <a:rPr lang="en-US" altLang="en-US" sz="2400" dirty="0">
                <a:latin typeface="Consolas" panose="020B0609020204030204" pitchFamily="49" charset="0"/>
              </a:rPr>
              <a:t>PictureBox</a:t>
            </a:r>
            <a:r>
              <a:rPr lang="en-US" altLang="en-US" sz="2400" dirty="0">
                <a:latin typeface="+mn-lt"/>
              </a:rPr>
              <a:t> to display bitmap images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414446848"/>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10048</TotalTime>
  <Words>5233</Words>
  <Application>Microsoft Office PowerPoint</Application>
  <PresentationFormat>On-screen Show (4:3)</PresentationFormat>
  <Paragraphs>627</Paragraphs>
  <Slides>137</Slides>
  <Notes>1</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137</vt:i4>
      </vt:variant>
    </vt:vector>
  </HeadingPairs>
  <TitlesOfParts>
    <vt:vector size="146" baseType="lpstr">
      <vt:lpstr>Arial</vt:lpstr>
      <vt:lpstr>Calibri</vt:lpstr>
      <vt:lpstr>Consolas</vt:lpstr>
      <vt:lpstr>Noto Sans Symbols</vt:lpstr>
      <vt:lpstr>Times New Roman</vt:lpstr>
      <vt:lpstr>Verdana</vt:lpstr>
      <vt:lpstr>508 Lecture</vt:lpstr>
      <vt:lpstr>1_508 Lecture</vt:lpstr>
      <vt:lpstr>Equation</vt:lpstr>
      <vt:lpstr>Visual C sharp ® How to Program</vt:lpstr>
      <vt:lpstr>Learning Objectives</vt:lpstr>
      <vt:lpstr>Outline (1 of 3)</vt:lpstr>
      <vt:lpstr>Outline (2 of 3)</vt:lpstr>
      <vt:lpstr>Outline (3 of 3)</vt:lpstr>
      <vt:lpstr>14.1 Introduction (1 of 2)</vt:lpstr>
      <vt:lpstr>Look-and-Feel Observation 14.1</vt:lpstr>
      <vt:lpstr>Figure 14.1 G U I Controls in Visual Studio</vt:lpstr>
      <vt:lpstr>14.1 Introduction (2 of 2)</vt:lpstr>
      <vt:lpstr>Figure 14.2 Some Basic G U I Controls</vt:lpstr>
      <vt:lpstr>14.2 Windows Forms (1 of 4)</vt:lpstr>
      <vt:lpstr>14.2 Windows Forms (2 of 4)</vt:lpstr>
      <vt:lpstr>Figure 14.3 Components and Controls for Windows Forms</vt:lpstr>
      <vt:lpstr>14.2 Windows Forms (3 of 4)</vt:lpstr>
      <vt:lpstr>14.2 Windows Forms (4 of 4)</vt:lpstr>
      <vt:lpstr>Figure 14.4 Common Form Properties, Methods and an Event (1 of 2)</vt:lpstr>
      <vt:lpstr>Figure 14.4 Common Form Properties, Methods and an Event (2 of 2)</vt:lpstr>
      <vt:lpstr>14.3 Event Handling (1 of 11)</vt:lpstr>
      <vt:lpstr>14.3 Event Handling (2 of 11)</vt:lpstr>
      <vt:lpstr>Figure 14.5 Simple Event-Handling Example (1 of 2)</vt:lpstr>
      <vt:lpstr>Figure 14.5 Simple Event-Handling Example (2 of 2)</vt:lpstr>
      <vt:lpstr>14.3 Event Handling (3 of 11)</vt:lpstr>
      <vt:lpstr>14.3 Event Handling (4 of 11)</vt:lpstr>
      <vt:lpstr>14.3 Event Handling (5 of 11)</vt:lpstr>
      <vt:lpstr>Figure 14.6 First Half of the Visual Studio Generated Code File</vt:lpstr>
      <vt:lpstr>Figure 14.7 Second Half of the Visual Studio Generated Code File (1 of 2)</vt:lpstr>
      <vt:lpstr>Figure 14.7 Second Half of the Visual Studio Generated Code File (2 of 2)</vt:lpstr>
      <vt:lpstr>14.3 Event Handling (6 of 11)</vt:lpstr>
      <vt:lpstr>Error-Prevention Tip 14.1</vt:lpstr>
      <vt:lpstr>14.3 Event Handling (7 of 11)</vt:lpstr>
      <vt:lpstr>14.3 Event Handling (8 of 11)</vt:lpstr>
      <vt:lpstr>14.3 Event Handling (9 of 11)</vt:lpstr>
      <vt:lpstr>Figure 14.8 Viewing Events for a Button Control in the Properties Window</vt:lpstr>
      <vt:lpstr>14.3 Event Handling (10 of 11)</vt:lpstr>
      <vt:lpstr>Figure 14.9 Link to List of Button Events</vt:lpstr>
      <vt:lpstr>14.3 Event Handling (11 of 11)</vt:lpstr>
      <vt:lpstr>Figure 14.10 Click Event Details</vt:lpstr>
      <vt:lpstr>14.4 Control Properties and Layout (1 of 5)</vt:lpstr>
      <vt:lpstr>Figure 14.11 Class Control Properties and Methods (1 of 3)</vt:lpstr>
      <vt:lpstr>Figure 14.11 Class Control Properties and Methods (2 of 3)</vt:lpstr>
      <vt:lpstr>Figure 14.11 Class Control Properties and Methods (3 of 3)</vt:lpstr>
      <vt:lpstr>14.4 Control Properties and Layout (2 of 5)</vt:lpstr>
      <vt:lpstr>Figure 14.12 Manipulating the Anchor Property of a Control</vt:lpstr>
      <vt:lpstr>14.4 Control Properties and Layout (3 of 5)</vt:lpstr>
      <vt:lpstr>Figure 14.13 Anchoring Demonstration</vt:lpstr>
      <vt:lpstr>14.4 Control Properties and Layout (4 of 5)</vt:lpstr>
      <vt:lpstr>Figure 14.14 Docking a Button to the Top of a Form</vt:lpstr>
      <vt:lpstr>Figure 14.15 Control Layout Properties </vt:lpstr>
      <vt:lpstr>14.4 Control Properties and Layout (5 of 5)</vt:lpstr>
      <vt:lpstr>Figure 14.16 Snap Lines for Aligning Controls</vt:lpstr>
      <vt:lpstr>14.5 Labels, TextBoxes and Buttons (1 of 5)</vt:lpstr>
      <vt:lpstr>Figure 14.17 Common Label Properties</vt:lpstr>
      <vt:lpstr>14.5 Labels, TextBoxes and Buttons (2 of 5)</vt:lpstr>
      <vt:lpstr>Figure 14.18 TextBox Properties and an Event (1 of 2)</vt:lpstr>
      <vt:lpstr>Figure 14.18 TextBox Properties and an Event (2 of 2)</vt:lpstr>
      <vt:lpstr>14.5 Labels, TextBoxes and Buttons (3 of 5)</vt:lpstr>
      <vt:lpstr>14.5 Labels, TextBoxes and Buttons (4 of 5)</vt:lpstr>
      <vt:lpstr>Figure 14.19 Button Properties and an Event</vt:lpstr>
      <vt:lpstr>14.5 Labels, TextBoxes and Buttons (5 of 5)</vt:lpstr>
      <vt:lpstr>Figure 14.20 Program to Display Hidden Text in a Password Box (1 of 2)</vt:lpstr>
      <vt:lpstr>Figure 14.20 Program to Display Hidden Text in a Password Box (2 of 2)</vt:lpstr>
      <vt:lpstr>14.6 GroupBoxes and Panels</vt:lpstr>
      <vt:lpstr>Look-and-Feel Observation 14.2</vt:lpstr>
      <vt:lpstr>Figure 14.21 GroupBox Properties</vt:lpstr>
      <vt:lpstr>Figure 14.22 Panel Properties</vt:lpstr>
      <vt:lpstr>Look-and-Feel Observation 14.3</vt:lpstr>
      <vt:lpstr>14.6 GroupBoxes and Panels (1 of 2)</vt:lpstr>
      <vt:lpstr>Figure 14.23 Creating a Panel with Scrollbars</vt:lpstr>
      <vt:lpstr>14.6 GroupBoxes and Panels (2 of 2)</vt:lpstr>
      <vt:lpstr>Figure 14.24 Using GroupBoxes and Panels to Arrange Buttons (1 of 3)</vt:lpstr>
      <vt:lpstr>Figure 14.24 Using GroupBoxes and Panels to Arrange Buttons (2 of 3)</vt:lpstr>
      <vt:lpstr>Figure 14.24 Using GroupBoxes and Panels to Arrange Buttons (3 of 3)</vt:lpstr>
      <vt:lpstr>14.7 CheckBoxes and RadioButtons</vt:lpstr>
      <vt:lpstr>Figure 14.25 CheckBox Properties and an Event (1 of 2)</vt:lpstr>
      <vt:lpstr>Figure 14.25 CheckBox Properties and an Event (2 of 2)</vt:lpstr>
      <vt:lpstr>14.7 CheckBoxes and RadioButtons (1 of 4)</vt:lpstr>
      <vt:lpstr>Figure 14.26 Using CheckBoxes to Toggle Italic and Bold Styles (1 of 3)</vt:lpstr>
      <vt:lpstr>Figure 14.26 Using CheckBoxes to Toggle Italic and Bold Styles (2 of 3)</vt:lpstr>
      <vt:lpstr>Figure 14.26 Using CheckBoxes to Toggle Italic and Bold Styles (3 of 3)</vt:lpstr>
      <vt:lpstr>14.7 CheckBoxes and RadioButtons (2 of 4)</vt:lpstr>
      <vt:lpstr>14.7 CheckBoxes and RadioButtons (3 of 4)</vt:lpstr>
      <vt:lpstr>Look-and-Feel Observation 14.4</vt:lpstr>
      <vt:lpstr>Figure 14.27 RadioButton Properties and an Event</vt:lpstr>
      <vt:lpstr>Software Engineering Observation 14.1</vt:lpstr>
      <vt:lpstr>14.7 CheckBoxes and RadioButtons (4 of 4)</vt:lpstr>
      <vt:lpstr>Figure 14.28 Using RadioButtons to Set Message-Window Options (1 of 10)</vt:lpstr>
      <vt:lpstr>Figure 14.28 Using RadioButtons to Set Message-Window Options (2 of 10)</vt:lpstr>
      <vt:lpstr>Figure 14.28 Using RadioButtons to Set Message-Window Options (3 of 10)</vt:lpstr>
      <vt:lpstr>Figure 14.28 Using RadioButtons to Set Message-Window Options (4 of 10)</vt:lpstr>
      <vt:lpstr>Figure 14.28 Using RadioButtons to Set Message-Window Options (5 of 10)</vt:lpstr>
      <vt:lpstr>Figure 14.28 Using RadioButtons to Set Message-Window Options (6 of 10)</vt:lpstr>
      <vt:lpstr>Figure 14.28 Using RadioButtons to Set Message-Window Options (7 of 10)</vt:lpstr>
      <vt:lpstr>Figure 14.28 Using RadioButtons to Set Message-Window Options (8 of 10)</vt:lpstr>
      <vt:lpstr>Figure 14.28 Using RadioButtons to Set Message-Window Options (9 of 10)</vt:lpstr>
      <vt:lpstr>Figure 14.28 Using RadioButtons to Set Message-Window Options (10 of 10)</vt:lpstr>
      <vt:lpstr>14.8 PictureBoxes (1 of 4)</vt:lpstr>
      <vt:lpstr>Figure 14.29 PictureBox Properties and an Event (1 of 2)</vt:lpstr>
      <vt:lpstr>Figure 14.29 PictureBox Properties and an Event (2 of 2)</vt:lpstr>
      <vt:lpstr>14.8 PictureBoxes (2 of 4)</vt:lpstr>
      <vt:lpstr>Figure 14.30 Using a PictureBox to Display Images (1 of 3)</vt:lpstr>
      <vt:lpstr>Figure 14.30 Using a PictureBox to Display Images (2 of 3)</vt:lpstr>
      <vt:lpstr>Figure 14.30 Using a PictureBox to Display Images (3 of 3)</vt:lpstr>
      <vt:lpstr>14.8 PictureBoxes (3 of 4)</vt:lpstr>
      <vt:lpstr>14.8 PictureBoxes (4 of 4)</vt:lpstr>
      <vt:lpstr>14.9 ToolTips (1 of 4)</vt:lpstr>
      <vt:lpstr>Figure 14.31 ToolTip Properties and an Event</vt:lpstr>
      <vt:lpstr>14.9 ToolTips (2 of 4)</vt:lpstr>
      <vt:lpstr>Figure 14.32 Demonstrating the ToolTip Component</vt:lpstr>
      <vt:lpstr>14.9 ToolTips (3 of 4)</vt:lpstr>
      <vt:lpstr>Figure 14.33 Demonstrating the Component Tray</vt:lpstr>
      <vt:lpstr>14.9 ToolTips (4 of 4)</vt:lpstr>
      <vt:lpstr>Figure 14.34 Setting a Control's Tool Tip Text</vt:lpstr>
      <vt:lpstr>14.10 NumericUpDown Control (1 of 2)</vt:lpstr>
      <vt:lpstr>Figure 14.35 NumericUpDown Properties and an Event (1 of 2)</vt:lpstr>
      <vt:lpstr>Figure 14.35 NumericUpDown Properties and an Event (2 of 2)</vt:lpstr>
      <vt:lpstr>14.10 NumericUpDown Control (2 of 2)</vt:lpstr>
      <vt:lpstr>Figure 14.36 Demonstrating the NumericUpDown Control (1 of 3)</vt:lpstr>
      <vt:lpstr>Figure 14.36 Demonstrating the NumericUpDown Control (2 of 3)</vt:lpstr>
      <vt:lpstr>Figure 14.36 Demonstrating the NumericUpDown Control (3 of 3)</vt:lpstr>
      <vt:lpstr>14.11 Mouse-Event Handling (1 of 3)</vt:lpstr>
      <vt:lpstr>Figure 14.37 Mouse Events and Event Arguments (1 of 2)</vt:lpstr>
      <vt:lpstr>Figure 14.37 Mouse Events and Event Arguments (2 of 2)</vt:lpstr>
      <vt:lpstr>14.11 Mouse-Event Handling (2 of 3)</vt:lpstr>
      <vt:lpstr>Figure 14.38 Using the Mouse to Draw on a Form (1 of 4)</vt:lpstr>
      <vt:lpstr>Figure 14.38 Using the Mouse to Draw on a Form (2 of 4)</vt:lpstr>
      <vt:lpstr>Figure 14.38 Using the Mouse to Draw on a Form (3 of 4)</vt:lpstr>
      <vt:lpstr>Figure 14.38 Using the Mouse to Draw on a Form (4 of 4)</vt:lpstr>
      <vt:lpstr>14.11 Mouse-Event Handling (3 of 3)</vt:lpstr>
      <vt:lpstr>14.12 Keyboard-Event Handling</vt:lpstr>
      <vt:lpstr>Figure 14.39 Keyboard Events and Event Arguments (1 of 2)</vt:lpstr>
      <vt:lpstr>Figure 14.39 Keyboard Events and Event Arguments (2 of 2)</vt:lpstr>
      <vt:lpstr>Figure 14.40 Displaying Information About the Key the User Pressed (1 of 4)</vt:lpstr>
      <vt:lpstr>Figure 14.40 Displaying Information About the Key the User Pressed (2 of 4)</vt:lpstr>
      <vt:lpstr>Figure 14.40 Displaying Information About the Key the User Pressed (3 of 4)</vt:lpstr>
      <vt:lpstr>Figure 14.40 Displaying Information About the Key the User Pressed (4 of 4)</vt:lpstr>
      <vt:lpstr>Software Engineering Observation 14.2</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 How to Program, 6e</dc:title>
  <dc:subject>Computer Science</dc:subject>
  <dc:creator>Deitel/Deitel</dc:creator>
  <cp:keywords>Visual C#® How to Program</cp:keywords>
  <cp:lastModifiedBy>Windows User</cp:lastModifiedBy>
  <cp:revision>1239</cp:revision>
  <dcterms:modified xsi:type="dcterms:W3CDTF">2018-03-02T04:39:31Z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